
<file path=[Content_Types].xml><?xml version="1.0" encoding="utf-8"?>
<Types xmlns="http://schemas.openxmlformats.org/package/2006/content-types"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256" r:id="rId3"/>
    <p:sldId id="271" r:id="rId4"/>
    <p:sldId id="273" r:id="rId5"/>
    <p:sldId id="272" r:id="rId6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FF00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1776" y="-7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2FA7647-ED05-4900-92AE-F0E4A429B329}" type="datetimeFigureOut">
              <a:rPr lang="en-US"/>
              <a:pPr/>
              <a:t>7/9/12</a:t>
            </a:fld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960B28A-6F39-4407-B9D9-9F5E02DB33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4236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41444C1-9D2B-47B2-9E07-70808112BBB2}" type="datetimeFigureOut">
              <a:rPr lang="en-US"/>
              <a:pPr/>
              <a:t>7/9/12</a:t>
            </a:fld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025EE72-882F-4F8E-B0CB-B24F8AFDCD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3432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9340-E7ED-4382-906D-8B77D0DCE878}" type="datetime1">
              <a:rPr lang="en-US"/>
              <a:pPr>
                <a:defRPr/>
              </a:pPr>
              <a:t>7/9/12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F669-1C63-475C-94E2-9CB955558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829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4867-C3E6-4897-95D3-53261409EFA8}" type="datetime1">
              <a:rPr lang="en-US"/>
              <a:pPr>
                <a:defRPr/>
              </a:pPr>
              <a:t>7/9/12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859F-0659-44E7-A987-ED8125738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213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E3F56-07F6-41EF-9D21-F5BC73AF27A0}" type="datetime1">
              <a:rPr lang="en-US"/>
              <a:pPr>
                <a:defRPr/>
              </a:pPr>
              <a:t>7/9/12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F194E-2E48-47D4-A3DF-2AA06DC73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3284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1135-B794-493E-9AF1-4CC9A7A7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CEF7-12CE-413B-B95E-93A8A2EE0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7730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1135-B794-493E-9AF1-4CC9A7A7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CEF7-12CE-413B-B95E-93A8A2EE0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4811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1135-B794-493E-9AF1-4CC9A7A7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CEF7-12CE-413B-B95E-93A8A2EE0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5492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1135-B794-493E-9AF1-4CC9A7A7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CEF7-12CE-413B-B95E-93A8A2EE0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883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1135-B794-493E-9AF1-4CC9A7A7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CEF7-12CE-413B-B95E-93A8A2EE0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1484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1135-B794-493E-9AF1-4CC9A7A7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CEF7-12CE-413B-B95E-93A8A2EE0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58297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1135-B794-493E-9AF1-4CC9A7A7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CEF7-12CE-413B-B95E-93A8A2EE0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8715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1135-B794-493E-9AF1-4CC9A7A7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CEF7-12CE-413B-B95E-93A8A2EE0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2797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D9329-0416-4487-884F-4536028202AE}" type="datetime1">
              <a:rPr lang="en-US"/>
              <a:pPr>
                <a:defRPr/>
              </a:pPr>
              <a:t>7/9/12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491E4-91A8-402A-A2D7-3EC7821DB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40668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1135-B794-493E-9AF1-4CC9A7A7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CEF7-12CE-413B-B95E-93A8A2EE0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4572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1135-B794-493E-9AF1-4CC9A7A7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CEF7-12CE-413B-B95E-93A8A2EE0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5248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1135-B794-493E-9AF1-4CC9A7A7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CEF7-12CE-413B-B95E-93A8A2EE0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4216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FC31-93DF-4DD7-99EA-A88840E13D58}" type="datetime1">
              <a:rPr lang="en-US"/>
              <a:pPr>
                <a:defRPr/>
              </a:pPr>
              <a:t>7/9/12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283A-3C56-453A-8CFC-5F3E219E1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3701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C0937-1C34-4153-8B4D-1C4469F8931F}" type="datetime1">
              <a:rPr lang="en-US"/>
              <a:pPr>
                <a:defRPr/>
              </a:pPr>
              <a:t>7/9/12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E9E2F-2F38-496E-A0A6-417CFEA4A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7515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BA951-9AD3-420C-B3B6-5E869FC54F81}" type="datetime1">
              <a:rPr lang="en-US"/>
              <a:pPr>
                <a:defRPr/>
              </a:pPr>
              <a:t>7/9/12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8F503-46AF-4AC2-AD46-49A2923BB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888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58293-313E-4CC4-B7B3-3CB3EAD57859}" type="datetime1">
              <a:rPr lang="en-US"/>
              <a:pPr>
                <a:defRPr/>
              </a:pPr>
              <a:t>7/9/12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7FF9A-EA6F-4CE0-90EA-D6AA0FFB2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732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E2E3-0365-472B-91D0-89433F4F76AB}" type="datetime1">
              <a:rPr lang="en-US"/>
              <a:pPr>
                <a:defRPr/>
              </a:pPr>
              <a:t>7/9/12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E16AB-186D-4007-9FD8-9D7D35303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7361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F0E9-6480-462F-AE23-DBEA83E68E77}" type="datetime1">
              <a:rPr lang="en-US"/>
              <a:pPr>
                <a:defRPr/>
              </a:pPr>
              <a:t>7/9/12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4F42C-543E-4459-95DD-5BDF01349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709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0D11-4F12-4DE3-9F7A-31F4CEC86A99}" type="datetime1">
              <a:rPr lang="en-US"/>
              <a:pPr>
                <a:defRPr/>
              </a:pPr>
              <a:t>7/9/12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E5B2E-4BB7-4B54-B38E-81CCE27A5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750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2000">
              <a:schemeClr val="accent1">
                <a:tint val="66000"/>
                <a:satMod val="160000"/>
              </a:schemeClr>
            </a:gs>
            <a:gs pos="82000">
              <a:schemeClr val="accent1">
                <a:tint val="44500"/>
                <a:satMod val="160000"/>
              </a:schemeClr>
            </a:gs>
            <a:gs pos="73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B1AD09-40FD-4452-8316-D060C094F6AC}" type="datetime1">
              <a:rPr lang="en-US"/>
              <a:pPr>
                <a:defRPr/>
              </a:pPr>
              <a:t>7/9/12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B1430F-445A-4D70-AFE3-1ECE2C550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9D41135-B794-493E-9AF1-4CC9A7A773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7/9/12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C59CEF7-12CE-413B-B95E-93A8A2EE056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561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CF67D-F5EC-48F2-8B25-50B656BD68B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677829"/>
            <a:ext cx="6400800" cy="110397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ea typeface="Times New Roman"/>
              </a:rPr>
              <a:t>Cells 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ea typeface="Times New Roman"/>
              </a:rPr>
              <a:t>in culture.  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ea typeface="Times New Roman"/>
              </a:rPr>
              <a:t>Arrowhead pointing to the nucleus in a cell.  </a:t>
            </a:r>
            <a:endParaRPr lang="en-US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3316" name="Picture 4" descr="D:\My Docs\BLOSSOMS- 2010-2011\Cells in cultur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6700838" cy="51054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953000" y="2813957"/>
            <a:ext cx="609600" cy="457200"/>
          </a:xfrm>
          <a:prstGeom prst="straightConnector1">
            <a:avLst/>
          </a:prstGeom>
          <a:ln w="63500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C2BB6-08DC-4011-843A-3C6B9272AD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56210" y="3657600"/>
            <a:ext cx="3085316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085316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93416"/>
            <a:ext cx="3085316" cy="250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6210" y="193416"/>
            <a:ext cx="3085316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22816" y="2706469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Breast epithelial cells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(fluorescent imaging)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7548" y="2660715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prstClr val="black"/>
                </a:solidFill>
              </a:rPr>
              <a:t>Stereocilia</a:t>
            </a:r>
            <a:r>
              <a:rPr lang="en-US" b="1" dirty="0" smtClean="0">
                <a:solidFill>
                  <a:prstClr val="black"/>
                </a:solidFill>
              </a:rPr>
              <a:t> of inner ear cells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(electron microscopy imaging)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7331" y="6140450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Neuronal cell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(fluorescent imaging)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1368" y="6145707"/>
            <a:ext cx="358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     </a:t>
            </a:r>
            <a:r>
              <a:rPr lang="en-US" b="1" dirty="0" smtClean="0">
                <a:solidFill>
                  <a:prstClr val="black"/>
                </a:solidFill>
              </a:rPr>
              <a:t>Egg and sperm cells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     (electron microscopy imaging)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495800" y="0"/>
              <a:ext cx="0" cy="68580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048" y="0"/>
              <a:ext cx="0" cy="68580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144000" y="0"/>
              <a:ext cx="0" cy="68580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0" y="6858000"/>
              <a:ext cx="91440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0" y="0"/>
              <a:ext cx="914400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147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CF67D-F5EC-48F2-8B25-50B656BD68B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677829"/>
            <a:ext cx="6400800" cy="110397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1309" y="466311"/>
            <a:ext cx="8821382" cy="592537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57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886" y="791649"/>
            <a:ext cx="4572000" cy="6066351"/>
            <a:chOff x="10886" y="791649"/>
            <a:chExt cx="4572000" cy="6066351"/>
          </a:xfrm>
        </p:grpSpPr>
        <p:pic>
          <p:nvPicPr>
            <p:cNvPr id="1025" name="Picture 5" descr="Figure 1.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77" y="791649"/>
              <a:ext cx="4403023" cy="3505200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0886" y="4826675"/>
              <a:ext cx="4572000" cy="20313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  <a:cs typeface="+mn-cs"/>
                </a:rPr>
                <a:t>Schematic diagram of a nuclear matrix referred to as inner and outer matrix.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200" i="1" dirty="0" smtClean="0">
                <a:solidFill>
                  <a:prstClr val="black"/>
                </a:solidFill>
                <a:latin typeface="Calibri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200" i="1" dirty="0">
                <a:solidFill>
                  <a:prstClr val="black"/>
                </a:solidFill>
                <a:latin typeface="Calibri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200" i="1" dirty="0" smtClean="0">
                <a:solidFill>
                  <a:prstClr val="black"/>
                </a:solidFill>
                <a:latin typeface="Calibri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200" i="1" dirty="0">
                <a:solidFill>
                  <a:prstClr val="black"/>
                </a:solidFill>
                <a:latin typeface="Calibri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dirty="0" smtClean="0">
                  <a:solidFill>
                    <a:prstClr val="black"/>
                  </a:solidFill>
                  <a:latin typeface="Calibri"/>
                  <a:cs typeface="+mn-cs"/>
                </a:rPr>
                <a:t>From:  Gene </a:t>
              </a:r>
              <a:r>
                <a:rPr lang="en-US" sz="1200" i="1" dirty="0" err="1">
                  <a:solidFill>
                    <a:prstClr val="black"/>
                  </a:solidFill>
                  <a:latin typeface="Calibri"/>
                  <a:cs typeface="+mn-cs"/>
                </a:rPr>
                <a:t>Ther</a:t>
              </a:r>
              <a:r>
                <a:rPr lang="en-US" sz="1200" i="1" dirty="0">
                  <a:solidFill>
                    <a:prstClr val="black"/>
                  </a:solidFill>
                  <a:latin typeface="Calibri"/>
                  <a:cs typeface="+mn-cs"/>
                </a:rPr>
                <a:t> </a:t>
              </a:r>
              <a:r>
                <a:rPr lang="en-US" sz="1200" i="1" dirty="0" err="1">
                  <a:solidFill>
                    <a:prstClr val="black"/>
                  </a:solidFill>
                  <a:latin typeface="Calibri"/>
                  <a:cs typeface="+mn-cs"/>
                </a:rPr>
                <a:t>Mol</a:t>
              </a:r>
              <a:r>
                <a:rPr lang="en-US" sz="1200" i="1" dirty="0">
                  <a:solidFill>
                    <a:prstClr val="black"/>
                  </a:solidFill>
                  <a:latin typeface="Calibri"/>
                  <a:cs typeface="+mn-cs"/>
                </a:rPr>
                <a:t> </a:t>
              </a:r>
              <a:r>
                <a:rPr lang="en-US" sz="1200" i="1" dirty="0" err="1">
                  <a:solidFill>
                    <a:prstClr val="black"/>
                  </a:solidFill>
                  <a:latin typeface="Calibri"/>
                  <a:cs typeface="+mn-cs"/>
                </a:rPr>
                <a:t>Biol</a:t>
              </a:r>
              <a:r>
                <a:rPr lang="en-US" sz="1200" i="1" dirty="0">
                  <a:solidFill>
                    <a:prstClr val="black"/>
                  </a:solidFill>
                  <a:latin typeface="Calibri"/>
                  <a:cs typeface="+mn-cs"/>
                </a:rPr>
                <a:t> </a:t>
              </a:r>
              <a:r>
                <a:rPr lang="en-US" sz="1200" i="1" dirty="0" err="1">
                  <a:solidFill>
                    <a:prstClr val="black"/>
                  </a:solidFill>
                  <a:latin typeface="Calibri"/>
                  <a:cs typeface="+mn-cs"/>
                </a:rPr>
                <a:t>Vol</a:t>
              </a:r>
              <a:r>
                <a:rPr lang="en-US" sz="1200" i="1" dirty="0">
                  <a:solidFill>
                    <a:prstClr val="black"/>
                  </a:solidFill>
                  <a:latin typeface="Calibri"/>
                  <a:cs typeface="+mn-cs"/>
                </a:rPr>
                <a:t> 13, 231-243, </a:t>
              </a:r>
              <a:r>
                <a:rPr lang="en-US" sz="1200" i="1" dirty="0" smtClean="0">
                  <a:solidFill>
                    <a:prstClr val="black"/>
                  </a:solidFill>
                  <a:latin typeface="Calibri"/>
                  <a:cs typeface="+mn-cs"/>
                </a:rPr>
                <a:t>(2009); by </a:t>
              </a:r>
              <a:r>
                <a:rPr lang="en-US" sz="1200" i="1" dirty="0" err="1" smtClean="0">
                  <a:solidFill>
                    <a:prstClr val="black"/>
                  </a:solidFill>
                  <a:latin typeface="Calibri"/>
                  <a:cs typeface="+mn-cs"/>
                </a:rPr>
                <a:t>Linnemann</a:t>
              </a:r>
              <a:r>
                <a:rPr lang="en-US" sz="1200" i="1" dirty="0" smtClean="0">
                  <a:solidFill>
                    <a:prstClr val="black"/>
                  </a:solidFill>
                  <a:latin typeface="Calibri"/>
                  <a:cs typeface="+mn-cs"/>
                </a:rPr>
                <a:t>, and </a:t>
              </a:r>
              <a:r>
                <a:rPr lang="en-US" sz="1200" i="1" dirty="0" err="1" smtClean="0">
                  <a:solidFill>
                    <a:prstClr val="black"/>
                  </a:solidFill>
                  <a:latin typeface="Calibri"/>
                  <a:cs typeface="+mn-cs"/>
                </a:rPr>
                <a:t>Krawetz</a:t>
              </a:r>
              <a:r>
                <a:rPr lang="en-US" sz="1200" i="1" baseline="30000" dirty="0" smtClean="0">
                  <a:solidFill>
                    <a:prstClr val="black"/>
                  </a:solidFill>
                  <a:latin typeface="Calibri"/>
                  <a:cs typeface="+mn-cs"/>
                </a:rPr>
                <a:t> </a:t>
              </a:r>
              <a:endParaRPr lang="en-US" sz="1200" i="1" dirty="0">
                <a:solidFill>
                  <a:prstClr val="black"/>
                </a:solidFill>
                <a:latin typeface="Calibri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01426" y="8263"/>
            <a:ext cx="4807278" cy="6544937"/>
            <a:chOff x="2201426" y="8263"/>
            <a:chExt cx="4807278" cy="6544937"/>
          </a:xfrm>
        </p:grpSpPr>
        <p:sp>
          <p:nvSpPr>
            <p:cNvPr id="22" name="TextBox 21"/>
            <p:cNvSpPr txBox="1"/>
            <p:nvPr/>
          </p:nvSpPr>
          <p:spPr>
            <a:xfrm>
              <a:off x="2201426" y="8263"/>
              <a:ext cx="480727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dirty="0" smtClean="0">
                  <a:solidFill>
                    <a:srgbClr val="FF0000"/>
                  </a:solidFill>
                  <a:latin typeface="Calibri"/>
                  <a:cs typeface="+mn-cs"/>
                </a:rPr>
                <a:t>The Nuclear Matrix </a:t>
              </a:r>
              <a:endParaRPr lang="en-US" sz="4400" b="1" dirty="0">
                <a:solidFill>
                  <a:srgbClr val="FF0000"/>
                </a:solidFill>
                <a:latin typeface="Calibri"/>
                <a:cs typeface="+mn-cs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96886" y="685800"/>
              <a:ext cx="4603701" cy="5867400"/>
              <a:chOff x="2296886" y="685800"/>
              <a:chExt cx="4603701" cy="58674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4648200" y="685800"/>
                <a:ext cx="0" cy="586740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296886" y="685800"/>
                <a:ext cx="4603701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/>
          <p:cNvGrpSpPr/>
          <p:nvPr/>
        </p:nvGrpSpPr>
        <p:grpSpPr>
          <a:xfrm>
            <a:off x="4696667" y="838201"/>
            <a:ext cx="4512069" cy="5010328"/>
            <a:chOff x="4696667" y="838201"/>
            <a:chExt cx="4512069" cy="5010328"/>
          </a:xfrm>
        </p:grpSpPr>
        <p:sp>
          <p:nvSpPr>
            <p:cNvPr id="8" name="TextBox 7"/>
            <p:cNvSpPr txBox="1"/>
            <p:nvPr/>
          </p:nvSpPr>
          <p:spPr>
            <a:xfrm>
              <a:off x="4696667" y="4648200"/>
              <a:ext cx="451206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  <a:cs typeface="+mn-cs"/>
                </a:rPr>
                <a:t>Electron microscopy image of the nuclear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  <a:cs typeface="+mn-cs"/>
                </a:rPr>
                <a:t>matrix network inside the nucleus, bound by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  <a:cs typeface="+mn-cs"/>
                </a:rPr>
                <a:t>the nuclear membrane.  The cell cytoskeleton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  <a:cs typeface="+mn-cs"/>
                </a:rPr>
                <a:t>appears in the cytosol. 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828626" y="838201"/>
              <a:ext cx="4143923" cy="3539988"/>
              <a:chOff x="4828626" y="838201"/>
              <a:chExt cx="4143923" cy="3539988"/>
            </a:xfrm>
          </p:grpSpPr>
          <p:pic>
            <p:nvPicPr>
              <p:cNvPr id="1028" name="Picture 4" descr="http://8e.devbio.com/images/ch05/0508fig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8626" y="838201"/>
                <a:ext cx="4143923" cy="3539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" name="Group 1"/>
              <p:cNvGrpSpPr/>
              <p:nvPr/>
            </p:nvGrpSpPr>
            <p:grpSpPr>
              <a:xfrm>
                <a:off x="4828627" y="1018596"/>
                <a:ext cx="3547863" cy="2603416"/>
                <a:chOff x="4828627" y="1018596"/>
                <a:chExt cx="3547863" cy="2603416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6952702" y="1825398"/>
                  <a:ext cx="14237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b="1" dirty="0" smtClean="0">
                      <a:solidFill>
                        <a:srgbClr val="002060"/>
                      </a:solidFill>
                      <a:latin typeface="Calibri"/>
                      <a:cs typeface="+mn-cs"/>
                    </a:rPr>
                    <a:t>Cytoskeleton</a:t>
                  </a:r>
                  <a:endParaRPr lang="en-US" b="1" dirty="0">
                    <a:solidFill>
                      <a:srgbClr val="002060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0" name="Straight Arrow Connector 9"/>
                <p:cNvCxnSpPr/>
                <p:nvPr/>
              </p:nvCxnSpPr>
              <p:spPr>
                <a:xfrm flipH="1">
                  <a:off x="5943600" y="1444398"/>
                  <a:ext cx="457200" cy="381000"/>
                </a:xfrm>
                <a:prstGeom prst="straightConnector1">
                  <a:avLst/>
                </a:prstGeom>
                <a:ln w="635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5317671" y="3108934"/>
                  <a:ext cx="625929" cy="396266"/>
                </a:xfrm>
                <a:prstGeom prst="straightConnector1">
                  <a:avLst/>
                </a:prstGeom>
                <a:ln w="63500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flipH="1">
                  <a:off x="7240566" y="2282598"/>
                  <a:ext cx="457200" cy="381000"/>
                </a:xfrm>
                <a:prstGeom prst="straightConnector1">
                  <a:avLst/>
                </a:prstGeom>
                <a:ln w="63500">
                  <a:solidFill>
                    <a:srgbClr val="00206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5562600" y="1018596"/>
                  <a:ext cx="2019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b="1" dirty="0" smtClean="0">
                      <a:solidFill>
                        <a:srgbClr val="FF0000"/>
                      </a:solidFill>
                      <a:latin typeface="Calibri"/>
                      <a:cs typeface="+mn-cs"/>
                    </a:rPr>
                    <a:t>Nuclear membrane</a:t>
                  </a:r>
                  <a:endParaRPr lang="en-US" b="1" dirty="0">
                    <a:solidFill>
                      <a:srgbClr val="FF0000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4828627" y="2462603"/>
                  <a:ext cx="97654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b="1" dirty="0" smtClean="0">
                      <a:solidFill>
                        <a:srgbClr val="FFFF00"/>
                      </a:solidFill>
                      <a:latin typeface="Calibri"/>
                      <a:cs typeface="+mn-cs"/>
                    </a:rPr>
                    <a:t>Nuclear 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b="1" dirty="0" smtClean="0">
                      <a:solidFill>
                        <a:srgbClr val="FFFF00"/>
                      </a:solidFill>
                      <a:latin typeface="Calibri"/>
                      <a:cs typeface="+mn-cs"/>
                    </a:rPr>
                    <a:t>Matrix</a:t>
                  </a:r>
                  <a:endParaRPr lang="en-US" b="1" dirty="0">
                    <a:solidFill>
                      <a:srgbClr val="FFFF00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flipH="1">
                  <a:off x="4953000" y="3149546"/>
                  <a:ext cx="364671" cy="472466"/>
                </a:xfrm>
                <a:prstGeom prst="straightConnector1">
                  <a:avLst/>
                </a:prstGeom>
                <a:ln w="63500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5316901" y="2068683"/>
                  <a:ext cx="0" cy="475566"/>
                </a:xfrm>
                <a:prstGeom prst="straightConnector1">
                  <a:avLst/>
                </a:prstGeom>
                <a:ln w="63500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4657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120</Words>
  <Application>Microsoft Macintosh PowerPoint</Application>
  <PresentationFormat>On-screen Show (4:3)</PresentationFormat>
  <Paragraphs>27</Paragraphs>
  <Slides>4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1_Office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rtalhouk</dc:creator>
  <cp:lastModifiedBy>Janice Hall</cp:lastModifiedBy>
  <cp:revision>24</cp:revision>
  <cp:lastPrinted>2012-07-06T10:44:52Z</cp:lastPrinted>
  <dcterms:created xsi:type="dcterms:W3CDTF">2012-07-09T17:08:05Z</dcterms:created>
  <dcterms:modified xsi:type="dcterms:W3CDTF">2012-07-09T17:08:26Z</dcterms:modified>
</cp:coreProperties>
</file>