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76" r:id="rId2"/>
    <p:sldId id="259" r:id="rId3"/>
    <p:sldId id="260" r:id="rId4"/>
    <p:sldId id="268" r:id="rId5"/>
    <p:sldId id="261" r:id="rId6"/>
    <p:sldId id="269" r:id="rId7"/>
    <p:sldId id="262" r:id="rId8"/>
    <p:sldId id="270" r:id="rId9"/>
    <p:sldId id="263" r:id="rId10"/>
    <p:sldId id="271" r:id="rId11"/>
    <p:sldId id="264" r:id="rId12"/>
    <p:sldId id="272" r:id="rId13"/>
    <p:sldId id="265" r:id="rId14"/>
    <p:sldId id="273" r:id="rId15"/>
    <p:sldId id="266" r:id="rId16"/>
    <p:sldId id="274" r:id="rId17"/>
    <p:sldId id="267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9"/>
    <p:restoredTop sz="94423"/>
  </p:normalViewPr>
  <p:slideViewPr>
    <p:cSldViewPr snapToGrid="0" snapToObjects="1" showGuides="1">
      <p:cViewPr>
        <p:scale>
          <a:sx n="109" d="100"/>
          <a:sy n="109" d="100"/>
        </p:scale>
        <p:origin x="184" y="-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C73D0-32FB-DE4C-95D7-4E2B76FBDF2A}" type="datetimeFigureOut">
              <a:rPr lang="en-US" smtClean="0"/>
              <a:t>8/24/20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408B9-F1C0-8149-A49D-E825C587D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6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3518-AE7E-D44C-BC0B-BEF3DD45483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A0E8-0FA6-E848-AF51-3D7FABB29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3518-AE7E-D44C-BC0B-BEF3DD45483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A0E8-0FA6-E848-AF51-3D7FABB29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3518-AE7E-D44C-BC0B-BEF3DD45483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A0E8-0FA6-E848-AF51-3D7FABB29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3518-AE7E-D44C-BC0B-BEF3DD45483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A0E8-0FA6-E848-AF51-3D7FABB29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3518-AE7E-D44C-BC0B-BEF3DD45483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A0E8-0FA6-E848-AF51-3D7FABB29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3518-AE7E-D44C-BC0B-BEF3DD45483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A0E8-0FA6-E848-AF51-3D7FABB29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3518-AE7E-D44C-BC0B-BEF3DD45483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A0E8-0FA6-E848-AF51-3D7FABB29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3518-AE7E-D44C-BC0B-BEF3DD45483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A0E8-0FA6-E848-AF51-3D7FABB29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3518-AE7E-D44C-BC0B-BEF3DD45483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A0E8-0FA6-E848-AF51-3D7FABB29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3518-AE7E-D44C-BC0B-BEF3DD45483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A0E8-0FA6-E848-AF51-3D7FABB29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3518-AE7E-D44C-BC0B-BEF3DD45483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A0E8-0FA6-E848-AF51-3D7FABB29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73518-AE7E-D44C-BC0B-BEF3DD45483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A0E8-0FA6-E848-AF51-3D7FABB29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tif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tif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tif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tif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tif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halkboard" charset="0"/>
              </a:rPr>
              <a:t>Two Pairs of Cookies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chalkboar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charset="2"/>
              <a:buChar char="q"/>
            </a:pPr>
            <a:r>
              <a:rPr lang="en-US" dirty="0" smtClean="0"/>
              <a:t>One with average radius of 8 cm</a:t>
            </a:r>
          </a:p>
          <a:p>
            <a:pPr marL="342900" indent="-342900">
              <a:buFont typeface="Wingdings" charset="2"/>
              <a:buChar char="q"/>
            </a:pPr>
            <a:r>
              <a:rPr lang="en-US" dirty="0" smtClean="0"/>
              <a:t>Other with average radius of 7 cm</a:t>
            </a:r>
          </a:p>
          <a:p>
            <a:pPr marL="342900" indent="-342900">
              <a:buFont typeface="Wingdings" charset="2"/>
              <a:buChar char="q"/>
            </a:pPr>
            <a:r>
              <a:rPr lang="en-US" dirty="0" smtClean="0"/>
              <a:t>Which pair of cookies would you prefer?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672" y="-378894"/>
            <a:ext cx="3531581" cy="22428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90407" y="-285110"/>
            <a:ext cx="2940893" cy="186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218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56" y="0"/>
            <a:ext cx="6822888" cy="6822888"/>
          </a:xfrm>
          <a:prstGeom prst="rect">
            <a:avLst/>
          </a:prstGeom>
        </p:spPr>
      </p:pic>
      <p:sp>
        <p:nvSpPr>
          <p:cNvPr id="4" name="Donut 3"/>
          <p:cNvSpPr/>
          <p:nvPr/>
        </p:nvSpPr>
        <p:spPr>
          <a:xfrm>
            <a:off x="2079813" y="-609600"/>
            <a:ext cx="7986338" cy="7996517"/>
          </a:xfrm>
          <a:prstGeom prst="donut">
            <a:avLst>
              <a:gd name="adj" fmla="val 3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876" y="3191451"/>
            <a:ext cx="5898776" cy="43998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581400" y="914400"/>
            <a:ext cx="5003800" cy="5003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 dirty="0"/>
          </a:p>
        </p:txBody>
      </p:sp>
      <p:sp>
        <p:nvSpPr>
          <p:cNvPr id="2" name="Oval 1"/>
          <p:cNvSpPr/>
          <p:nvPr/>
        </p:nvSpPr>
        <p:spPr>
          <a:xfrm>
            <a:off x="4648200" y="2006600"/>
            <a:ext cx="2847672" cy="28321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/>
              <a:t>5</a:t>
            </a:r>
            <a:r>
              <a:rPr lang="en-US" sz="2600" smtClean="0"/>
              <a:t>-cm </a:t>
            </a:r>
            <a:r>
              <a:rPr lang="en-US" sz="2600" dirty="0" smtClean="0"/>
              <a:t>Cookie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5244584" y="1225361"/>
            <a:ext cx="186301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9</a:t>
            </a:r>
            <a:r>
              <a:rPr lang="en-US" sz="2600" dirty="0" smtClean="0"/>
              <a:t>-cm Cookie</a:t>
            </a:r>
            <a:endParaRPr lang="en-US" sz="2600" dirty="0"/>
          </a:p>
        </p:txBody>
      </p:sp>
      <p:sp>
        <p:nvSpPr>
          <p:cNvPr id="8" name="Rectangle 7"/>
          <p:cNvSpPr/>
          <p:nvPr/>
        </p:nvSpPr>
        <p:spPr>
          <a:xfrm>
            <a:off x="112807" y="-8027"/>
            <a:ext cx="609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 smtClean="0"/>
              <a:t>Total cookie area =</a:t>
            </a:r>
          </a:p>
          <a:p>
            <a:r>
              <a:rPr lang="en-US" sz="2200" i="1" dirty="0" smtClean="0">
                <a:latin typeface="symbol" charset="2"/>
              </a:rPr>
              <a:t>p</a:t>
            </a:r>
            <a:r>
              <a:rPr lang="en-US" sz="2200" dirty="0" smtClean="0"/>
              <a:t>9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+ </a:t>
            </a:r>
            <a:r>
              <a:rPr lang="en-US" sz="2200" i="1" dirty="0" smtClean="0">
                <a:latin typeface="symbol" charset="2"/>
              </a:rPr>
              <a:t>p</a:t>
            </a:r>
            <a:r>
              <a:rPr lang="en-US" sz="2200" dirty="0" smtClean="0"/>
              <a:t>5</a:t>
            </a:r>
            <a:r>
              <a:rPr lang="en-US" sz="2200" baseline="30000" dirty="0" smtClean="0"/>
              <a:t>2 </a:t>
            </a:r>
            <a:r>
              <a:rPr lang="en-US" sz="2200" dirty="0" smtClean="0"/>
              <a:t>= 106</a:t>
            </a:r>
            <a:r>
              <a:rPr lang="en-US" sz="2200" i="1" dirty="0" smtClean="0">
                <a:latin typeface="symbol" charset="2"/>
              </a:rPr>
              <a:t>p</a:t>
            </a:r>
            <a:r>
              <a:rPr lang="en-US" sz="2200" dirty="0" smtClean="0"/>
              <a:t> = 2</a:t>
            </a:r>
            <a:r>
              <a:rPr lang="en-US" sz="2200" i="1" dirty="0" smtClean="0">
                <a:latin typeface="symbol" charset="2"/>
              </a:rPr>
              <a:t>p</a:t>
            </a:r>
            <a:r>
              <a:rPr lang="en-US" sz="2200" dirty="0" smtClean="0">
                <a:latin typeface="symbol" charset="2"/>
              </a:rPr>
              <a:t>(</a:t>
            </a:r>
            <a:r>
              <a:rPr lang="en-US" sz="2200" dirty="0" smtClean="0"/>
              <a:t>53)</a:t>
            </a:r>
          </a:p>
          <a:p>
            <a:endParaRPr lang="en-US" sz="2200" dirty="0" smtClean="0"/>
          </a:p>
          <a:p>
            <a:r>
              <a:rPr lang="en-US" sz="2200" dirty="0" smtClean="0"/>
              <a:t>Area of average </a:t>
            </a:r>
          </a:p>
          <a:p>
            <a:r>
              <a:rPr lang="en-US" sz="2200" dirty="0" smtClean="0"/>
              <a:t>cookie = </a:t>
            </a:r>
            <a:r>
              <a:rPr lang="en-US" sz="2200" dirty="0" smtClean="0">
                <a:latin typeface="symbol" charset="2"/>
              </a:rPr>
              <a:t>(</a:t>
            </a:r>
            <a:r>
              <a:rPr lang="en-US" sz="2200" dirty="0" smtClean="0"/>
              <a:t>53)</a:t>
            </a:r>
            <a:r>
              <a:rPr lang="en-US" sz="2200" i="1" dirty="0" smtClean="0">
                <a:latin typeface="symbol" charset="2"/>
              </a:rPr>
              <a:t>p</a:t>
            </a:r>
            <a:endParaRPr lang="en-US" sz="2200" dirty="0"/>
          </a:p>
        </p:txBody>
      </p:sp>
      <p:sp>
        <p:nvSpPr>
          <p:cNvPr id="9" name="Rectangle 8"/>
          <p:cNvSpPr/>
          <p:nvPr/>
        </p:nvSpPr>
        <p:spPr>
          <a:xfrm>
            <a:off x="9144000" y="238194"/>
            <a:ext cx="2309446" cy="492443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600" dirty="0" smtClean="0"/>
              <a:t>TARGET:  &gt; 64</a:t>
            </a:r>
            <a:r>
              <a:rPr lang="en-US" sz="2600" i="1" dirty="0" smtClean="0">
                <a:latin typeface="symbol" charset="2"/>
              </a:rPr>
              <a:t>p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291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56" y="0"/>
            <a:ext cx="6822888" cy="6822888"/>
          </a:xfrm>
          <a:prstGeom prst="rect">
            <a:avLst/>
          </a:prstGeom>
        </p:spPr>
      </p:pic>
      <p:sp>
        <p:nvSpPr>
          <p:cNvPr id="4" name="Donut 3"/>
          <p:cNvSpPr/>
          <p:nvPr/>
        </p:nvSpPr>
        <p:spPr>
          <a:xfrm>
            <a:off x="2079813" y="-609600"/>
            <a:ext cx="7986338" cy="7996517"/>
          </a:xfrm>
          <a:prstGeom prst="donut">
            <a:avLst>
              <a:gd name="adj" fmla="val 3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876" y="3191451"/>
            <a:ext cx="5898776" cy="43998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302000" y="622300"/>
            <a:ext cx="5562600" cy="55753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 dirty="0"/>
          </a:p>
        </p:txBody>
      </p:sp>
      <p:sp>
        <p:nvSpPr>
          <p:cNvPr id="2" name="Oval 1"/>
          <p:cNvSpPr/>
          <p:nvPr/>
        </p:nvSpPr>
        <p:spPr>
          <a:xfrm>
            <a:off x="4978400" y="2327404"/>
            <a:ext cx="2235200" cy="221919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smtClean="0"/>
              <a:t>4-cm </a:t>
            </a:r>
            <a:r>
              <a:rPr lang="en-US" sz="2600" dirty="0" smtClean="0"/>
              <a:t>Cookie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5244584" y="1225361"/>
            <a:ext cx="203132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10-cm Cookie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186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56" y="0"/>
            <a:ext cx="6822888" cy="6822888"/>
          </a:xfrm>
          <a:prstGeom prst="rect">
            <a:avLst/>
          </a:prstGeom>
        </p:spPr>
      </p:pic>
      <p:sp>
        <p:nvSpPr>
          <p:cNvPr id="4" name="Donut 3"/>
          <p:cNvSpPr/>
          <p:nvPr/>
        </p:nvSpPr>
        <p:spPr>
          <a:xfrm>
            <a:off x="2079813" y="-609600"/>
            <a:ext cx="7986338" cy="7996517"/>
          </a:xfrm>
          <a:prstGeom prst="donut">
            <a:avLst>
              <a:gd name="adj" fmla="val 3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876" y="3191451"/>
            <a:ext cx="5898776" cy="43998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302000" y="622300"/>
            <a:ext cx="5562600" cy="55753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 dirty="0"/>
          </a:p>
        </p:txBody>
      </p:sp>
      <p:sp>
        <p:nvSpPr>
          <p:cNvPr id="2" name="Oval 1"/>
          <p:cNvSpPr/>
          <p:nvPr/>
        </p:nvSpPr>
        <p:spPr>
          <a:xfrm>
            <a:off x="4978400" y="2327404"/>
            <a:ext cx="2235200" cy="221919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smtClean="0"/>
              <a:t>4-cm </a:t>
            </a:r>
            <a:r>
              <a:rPr lang="en-US" sz="2600" dirty="0" smtClean="0"/>
              <a:t>Cookie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5244584" y="1225361"/>
            <a:ext cx="203132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10-cm Cookie</a:t>
            </a:r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0" y="81772"/>
            <a:ext cx="609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 smtClean="0"/>
              <a:t>Total cookie area =</a:t>
            </a:r>
          </a:p>
          <a:p>
            <a:r>
              <a:rPr lang="en-US" sz="2200" i="1" dirty="0" smtClean="0">
                <a:latin typeface="symbol" charset="2"/>
              </a:rPr>
              <a:t>p</a:t>
            </a:r>
            <a:r>
              <a:rPr lang="en-US" sz="2200" dirty="0" smtClean="0"/>
              <a:t>10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+ </a:t>
            </a:r>
            <a:r>
              <a:rPr lang="en-US" sz="2200" i="1" dirty="0" smtClean="0">
                <a:latin typeface="symbol" charset="2"/>
              </a:rPr>
              <a:t>p</a:t>
            </a:r>
            <a:r>
              <a:rPr lang="en-US" sz="2200" dirty="0"/>
              <a:t>4</a:t>
            </a:r>
            <a:r>
              <a:rPr lang="en-US" sz="2200" baseline="30000" dirty="0" smtClean="0"/>
              <a:t>2 </a:t>
            </a:r>
            <a:r>
              <a:rPr lang="en-US" sz="2200" dirty="0" smtClean="0"/>
              <a:t>= 116</a:t>
            </a:r>
            <a:r>
              <a:rPr lang="en-US" sz="2200" i="1" dirty="0" smtClean="0">
                <a:latin typeface="symbol" charset="2"/>
              </a:rPr>
              <a:t>p</a:t>
            </a:r>
            <a:r>
              <a:rPr lang="en-US" sz="2200" dirty="0" smtClean="0"/>
              <a:t> = 2</a:t>
            </a:r>
            <a:r>
              <a:rPr lang="en-US" sz="2200" i="1" dirty="0" smtClean="0">
                <a:latin typeface="symbol" charset="2"/>
              </a:rPr>
              <a:t>p</a:t>
            </a:r>
            <a:r>
              <a:rPr lang="en-US" sz="2200" dirty="0" smtClean="0">
                <a:latin typeface="symbol" charset="2"/>
              </a:rPr>
              <a:t>(</a:t>
            </a:r>
            <a:r>
              <a:rPr lang="en-US" sz="2200" dirty="0" smtClean="0"/>
              <a:t>58)</a:t>
            </a:r>
          </a:p>
          <a:p>
            <a:endParaRPr lang="en-US" sz="2200" dirty="0" smtClean="0"/>
          </a:p>
          <a:p>
            <a:r>
              <a:rPr lang="en-US" sz="2200" dirty="0" smtClean="0"/>
              <a:t>Area of average </a:t>
            </a:r>
          </a:p>
          <a:p>
            <a:r>
              <a:rPr lang="en-US" sz="2200" dirty="0" smtClean="0"/>
              <a:t>cookie = </a:t>
            </a:r>
            <a:r>
              <a:rPr lang="en-US" sz="2200" dirty="0" smtClean="0">
                <a:latin typeface="symbol" charset="2"/>
              </a:rPr>
              <a:t>(</a:t>
            </a:r>
            <a:r>
              <a:rPr lang="en-US" sz="2200" dirty="0" smtClean="0"/>
              <a:t>58)</a:t>
            </a:r>
            <a:r>
              <a:rPr lang="en-US" sz="2200" i="1" dirty="0" smtClean="0">
                <a:latin typeface="symbol" charset="2"/>
              </a:rPr>
              <a:t>p</a:t>
            </a:r>
            <a:endParaRPr lang="en-US" sz="2200" dirty="0"/>
          </a:p>
        </p:txBody>
      </p:sp>
      <p:sp>
        <p:nvSpPr>
          <p:cNvPr id="9" name="Rectangle 8"/>
          <p:cNvSpPr/>
          <p:nvPr/>
        </p:nvSpPr>
        <p:spPr>
          <a:xfrm>
            <a:off x="9593830" y="437634"/>
            <a:ext cx="2206630" cy="492443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600" dirty="0" smtClean="0"/>
              <a:t>TARGET:  &gt; 64</a:t>
            </a:r>
            <a:r>
              <a:rPr lang="en-US" sz="2600" i="1" dirty="0" smtClean="0">
                <a:latin typeface="symbol" charset="2"/>
              </a:rPr>
              <a:t>p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969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56" y="17556"/>
            <a:ext cx="6822888" cy="6822888"/>
          </a:xfrm>
          <a:prstGeom prst="rect">
            <a:avLst/>
          </a:prstGeom>
        </p:spPr>
      </p:pic>
      <p:sp>
        <p:nvSpPr>
          <p:cNvPr id="4" name="Donut 3"/>
          <p:cNvSpPr/>
          <p:nvPr/>
        </p:nvSpPr>
        <p:spPr>
          <a:xfrm>
            <a:off x="2079813" y="-609600"/>
            <a:ext cx="7986338" cy="7996517"/>
          </a:xfrm>
          <a:prstGeom prst="donut">
            <a:avLst>
              <a:gd name="adj" fmla="val 3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876" y="3191451"/>
            <a:ext cx="5898776" cy="439985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009900" y="355600"/>
            <a:ext cx="6159500" cy="6146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 dirty="0"/>
          </a:p>
        </p:txBody>
      </p:sp>
      <p:sp>
        <p:nvSpPr>
          <p:cNvPr id="2" name="Oval 1"/>
          <p:cNvSpPr/>
          <p:nvPr/>
        </p:nvSpPr>
        <p:spPr>
          <a:xfrm>
            <a:off x="5244584" y="2578100"/>
            <a:ext cx="1638816" cy="16891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/>
              <a:t>3</a:t>
            </a:r>
            <a:r>
              <a:rPr lang="en-US" sz="2600" dirty="0" smtClean="0"/>
              <a:t>-cm Cookie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5244584" y="1225361"/>
            <a:ext cx="203132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11-cm Cookie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0620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56" y="17556"/>
            <a:ext cx="6822888" cy="6822888"/>
          </a:xfrm>
          <a:prstGeom prst="rect">
            <a:avLst/>
          </a:prstGeom>
        </p:spPr>
      </p:pic>
      <p:sp>
        <p:nvSpPr>
          <p:cNvPr id="4" name="Donut 3"/>
          <p:cNvSpPr/>
          <p:nvPr/>
        </p:nvSpPr>
        <p:spPr>
          <a:xfrm>
            <a:off x="2079813" y="-609600"/>
            <a:ext cx="7986338" cy="7996517"/>
          </a:xfrm>
          <a:prstGeom prst="donut">
            <a:avLst>
              <a:gd name="adj" fmla="val 3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876" y="3191451"/>
            <a:ext cx="5898776" cy="439985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009900" y="355600"/>
            <a:ext cx="6159500" cy="6146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 dirty="0"/>
          </a:p>
        </p:txBody>
      </p:sp>
      <p:sp>
        <p:nvSpPr>
          <p:cNvPr id="2" name="Oval 1"/>
          <p:cNvSpPr/>
          <p:nvPr/>
        </p:nvSpPr>
        <p:spPr>
          <a:xfrm>
            <a:off x="5244584" y="2578100"/>
            <a:ext cx="1638816" cy="16891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/>
              <a:t>3</a:t>
            </a:r>
            <a:r>
              <a:rPr lang="en-US" sz="2600" dirty="0" smtClean="0"/>
              <a:t>-cm Cookie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5244584" y="1225361"/>
            <a:ext cx="203132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11-cm Cookie</a:t>
            </a:r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0" y="127176"/>
            <a:ext cx="609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 smtClean="0"/>
              <a:t>Total cookie area =</a:t>
            </a:r>
          </a:p>
          <a:p>
            <a:r>
              <a:rPr lang="en-US" sz="2200" i="1" dirty="0" smtClean="0">
                <a:latin typeface="symbol" charset="2"/>
              </a:rPr>
              <a:t>p</a:t>
            </a:r>
            <a:r>
              <a:rPr lang="en-US" sz="2200" dirty="0" smtClean="0"/>
              <a:t>11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+ </a:t>
            </a:r>
            <a:r>
              <a:rPr lang="en-US" sz="2200" i="1" dirty="0" smtClean="0">
                <a:latin typeface="symbol" charset="2"/>
              </a:rPr>
              <a:t>p</a:t>
            </a:r>
            <a:r>
              <a:rPr lang="en-US" sz="2200" dirty="0" smtClean="0"/>
              <a:t>3</a:t>
            </a:r>
            <a:r>
              <a:rPr lang="en-US" sz="2200" baseline="30000" dirty="0" smtClean="0"/>
              <a:t>2 </a:t>
            </a:r>
            <a:r>
              <a:rPr lang="en-US" sz="2200" dirty="0" smtClean="0"/>
              <a:t>= 130</a:t>
            </a:r>
            <a:r>
              <a:rPr lang="en-US" sz="2200" i="1" dirty="0" smtClean="0">
                <a:latin typeface="symbol" charset="2"/>
              </a:rPr>
              <a:t>p</a:t>
            </a:r>
            <a:r>
              <a:rPr lang="en-US" sz="2200" dirty="0" smtClean="0"/>
              <a:t> = 2</a:t>
            </a:r>
            <a:r>
              <a:rPr lang="en-US" sz="2200" i="1" dirty="0" smtClean="0">
                <a:latin typeface="symbol" charset="2"/>
              </a:rPr>
              <a:t>p</a:t>
            </a:r>
            <a:r>
              <a:rPr lang="en-US" sz="2200" dirty="0" smtClean="0">
                <a:latin typeface="symbol" charset="2"/>
              </a:rPr>
              <a:t>(</a:t>
            </a:r>
            <a:r>
              <a:rPr lang="en-US" sz="2200" dirty="0" smtClean="0"/>
              <a:t>65)</a:t>
            </a:r>
          </a:p>
          <a:p>
            <a:endParaRPr lang="en-US" sz="2200" dirty="0" smtClean="0"/>
          </a:p>
          <a:p>
            <a:r>
              <a:rPr lang="en-US" sz="2200" dirty="0" smtClean="0"/>
              <a:t>Area of average </a:t>
            </a:r>
          </a:p>
          <a:p>
            <a:r>
              <a:rPr lang="en-US" sz="2200" dirty="0" smtClean="0"/>
              <a:t>cookie = </a:t>
            </a:r>
            <a:r>
              <a:rPr lang="en-US" sz="2200" dirty="0" smtClean="0">
                <a:latin typeface="symbol" charset="2"/>
              </a:rPr>
              <a:t>(</a:t>
            </a:r>
            <a:r>
              <a:rPr lang="en-US" sz="2200" dirty="0" smtClean="0"/>
              <a:t>65)</a:t>
            </a:r>
            <a:r>
              <a:rPr lang="en-US" sz="2200" i="1" dirty="0" smtClean="0">
                <a:latin typeface="symbol" charset="2"/>
              </a:rPr>
              <a:t>p</a:t>
            </a:r>
            <a:endParaRPr lang="en-US" sz="2200" dirty="0"/>
          </a:p>
        </p:txBody>
      </p:sp>
      <p:sp>
        <p:nvSpPr>
          <p:cNvPr id="8" name="Rectangle 7"/>
          <p:cNvSpPr/>
          <p:nvPr/>
        </p:nvSpPr>
        <p:spPr>
          <a:xfrm>
            <a:off x="9683262" y="264646"/>
            <a:ext cx="2188390" cy="492443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600" dirty="0" smtClean="0"/>
              <a:t>TARGET:  &gt; 64</a:t>
            </a:r>
            <a:r>
              <a:rPr lang="en-US" sz="2600" i="1" dirty="0" smtClean="0">
                <a:latin typeface="symbol" charset="2"/>
              </a:rPr>
              <a:t>p</a:t>
            </a:r>
            <a:endParaRPr lang="en-US" sz="2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3784" y="939379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56" y="17556"/>
            <a:ext cx="6822888" cy="6822888"/>
          </a:xfrm>
          <a:prstGeom prst="rect">
            <a:avLst/>
          </a:prstGeom>
        </p:spPr>
      </p:pic>
      <p:sp>
        <p:nvSpPr>
          <p:cNvPr id="4" name="Donut 3"/>
          <p:cNvSpPr/>
          <p:nvPr/>
        </p:nvSpPr>
        <p:spPr>
          <a:xfrm>
            <a:off x="2079813" y="-609600"/>
            <a:ext cx="7986338" cy="7996517"/>
          </a:xfrm>
          <a:prstGeom prst="donut">
            <a:avLst>
              <a:gd name="adj" fmla="val 3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876" y="3191451"/>
            <a:ext cx="5898776" cy="439985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2684556" y="35112"/>
            <a:ext cx="6822888" cy="68228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 dirty="0"/>
          </a:p>
        </p:txBody>
      </p:sp>
      <p:sp>
        <p:nvSpPr>
          <p:cNvPr id="2" name="Oval 1"/>
          <p:cNvSpPr/>
          <p:nvPr/>
        </p:nvSpPr>
        <p:spPr>
          <a:xfrm>
            <a:off x="5549900" y="2832100"/>
            <a:ext cx="1028700" cy="11303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2-cm Cookie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244584" y="1225361"/>
            <a:ext cx="203132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12-cm Cookie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2127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56" y="17556"/>
            <a:ext cx="6822888" cy="6822888"/>
          </a:xfrm>
          <a:prstGeom prst="rect">
            <a:avLst/>
          </a:prstGeom>
        </p:spPr>
      </p:pic>
      <p:sp>
        <p:nvSpPr>
          <p:cNvPr id="4" name="Donut 3"/>
          <p:cNvSpPr/>
          <p:nvPr/>
        </p:nvSpPr>
        <p:spPr>
          <a:xfrm>
            <a:off x="2079813" y="-609600"/>
            <a:ext cx="7986338" cy="7996517"/>
          </a:xfrm>
          <a:prstGeom prst="donut">
            <a:avLst>
              <a:gd name="adj" fmla="val 3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876" y="3191451"/>
            <a:ext cx="5898776" cy="439985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2684556" y="35112"/>
            <a:ext cx="6822888" cy="68228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 dirty="0"/>
          </a:p>
        </p:txBody>
      </p:sp>
      <p:sp>
        <p:nvSpPr>
          <p:cNvPr id="2" name="Oval 1"/>
          <p:cNvSpPr/>
          <p:nvPr/>
        </p:nvSpPr>
        <p:spPr>
          <a:xfrm>
            <a:off x="5549900" y="2832100"/>
            <a:ext cx="1028700" cy="11303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2-cm Cookie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244584" y="1225361"/>
            <a:ext cx="203132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12-cm Cookie</a:t>
            </a:r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164246" y="127176"/>
            <a:ext cx="609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 smtClean="0"/>
              <a:t>Total cookie area =</a:t>
            </a:r>
          </a:p>
          <a:p>
            <a:r>
              <a:rPr lang="en-US" sz="2200" i="1" dirty="0" smtClean="0">
                <a:latin typeface="symbol" charset="2"/>
              </a:rPr>
              <a:t>p</a:t>
            </a:r>
            <a:r>
              <a:rPr lang="en-US" sz="2200" dirty="0" smtClean="0"/>
              <a:t>12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+</a:t>
            </a:r>
            <a:r>
              <a:rPr lang="en-US" sz="2200" i="1" dirty="0" smtClean="0">
                <a:latin typeface="symbol" charset="2"/>
              </a:rPr>
              <a:t>p</a:t>
            </a:r>
            <a:r>
              <a:rPr lang="en-US" sz="2200" dirty="0" smtClean="0"/>
              <a:t>2</a:t>
            </a:r>
            <a:r>
              <a:rPr lang="en-US" sz="2200" baseline="30000" dirty="0" smtClean="0"/>
              <a:t>2 </a:t>
            </a:r>
            <a:r>
              <a:rPr lang="en-US" sz="2200" dirty="0" smtClean="0"/>
              <a:t>= 148</a:t>
            </a:r>
            <a:r>
              <a:rPr lang="en-US" sz="2200" i="1" dirty="0" smtClean="0">
                <a:latin typeface="symbol" charset="2"/>
              </a:rPr>
              <a:t>p</a:t>
            </a:r>
            <a:r>
              <a:rPr lang="en-US" sz="2200" dirty="0" smtClean="0"/>
              <a:t> =2</a:t>
            </a:r>
            <a:r>
              <a:rPr lang="en-US" sz="2200" i="1" dirty="0" smtClean="0">
                <a:latin typeface="symbol" charset="2"/>
              </a:rPr>
              <a:t>p</a:t>
            </a:r>
            <a:r>
              <a:rPr lang="en-US" sz="2200" dirty="0" smtClean="0">
                <a:latin typeface="symbol" charset="2"/>
              </a:rPr>
              <a:t>(</a:t>
            </a:r>
            <a:r>
              <a:rPr lang="en-US" sz="2200" dirty="0" smtClean="0"/>
              <a:t>74)</a:t>
            </a:r>
          </a:p>
          <a:p>
            <a:endParaRPr lang="en-US" sz="2200" dirty="0" smtClean="0"/>
          </a:p>
          <a:p>
            <a:r>
              <a:rPr lang="en-US" sz="2200" dirty="0" smtClean="0"/>
              <a:t>Area of average </a:t>
            </a:r>
          </a:p>
          <a:p>
            <a:r>
              <a:rPr lang="en-US" sz="2200" dirty="0" smtClean="0"/>
              <a:t>cookie = </a:t>
            </a:r>
            <a:r>
              <a:rPr lang="en-US" sz="2200" dirty="0" smtClean="0">
                <a:latin typeface="symbol" charset="2"/>
              </a:rPr>
              <a:t>(</a:t>
            </a:r>
            <a:r>
              <a:rPr lang="en-US" sz="2200" dirty="0" smtClean="0"/>
              <a:t>74)</a:t>
            </a:r>
            <a:r>
              <a:rPr lang="en-US" sz="2200" i="1" dirty="0" smtClean="0">
                <a:latin typeface="symbol" charset="2"/>
              </a:rPr>
              <a:t>p</a:t>
            </a:r>
            <a:endParaRPr lang="en-US" sz="2200" dirty="0"/>
          </a:p>
        </p:txBody>
      </p:sp>
      <p:sp>
        <p:nvSpPr>
          <p:cNvPr id="8" name="Rectangle 7"/>
          <p:cNvSpPr/>
          <p:nvPr/>
        </p:nvSpPr>
        <p:spPr>
          <a:xfrm>
            <a:off x="9651518" y="325288"/>
            <a:ext cx="2206630" cy="492443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600" dirty="0" smtClean="0"/>
              <a:t>TARGET:  &gt; 64</a:t>
            </a:r>
            <a:r>
              <a:rPr lang="en-US" sz="2600" i="1" dirty="0" smtClean="0">
                <a:latin typeface="symbol" charset="2"/>
              </a:rPr>
              <a:t>p</a:t>
            </a:r>
            <a:endParaRPr lang="en-US" sz="2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51518" y="835388"/>
            <a:ext cx="2356063" cy="235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27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56" y="17556"/>
            <a:ext cx="6822888" cy="6822888"/>
          </a:xfrm>
          <a:prstGeom prst="rect">
            <a:avLst/>
          </a:prstGeom>
        </p:spPr>
      </p:pic>
      <p:sp>
        <p:nvSpPr>
          <p:cNvPr id="4" name="Donut 3"/>
          <p:cNvSpPr/>
          <p:nvPr/>
        </p:nvSpPr>
        <p:spPr>
          <a:xfrm>
            <a:off x="2079813" y="-609600"/>
            <a:ext cx="7986338" cy="7996517"/>
          </a:xfrm>
          <a:prstGeom prst="donut">
            <a:avLst>
              <a:gd name="adj" fmla="val 3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876" y="3191451"/>
            <a:ext cx="5898776" cy="43998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400300" y="-292100"/>
            <a:ext cx="7353300" cy="7366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 dirty="0"/>
          </a:p>
        </p:txBody>
      </p:sp>
      <p:sp>
        <p:nvSpPr>
          <p:cNvPr id="2" name="Oval 1"/>
          <p:cNvSpPr/>
          <p:nvPr/>
        </p:nvSpPr>
        <p:spPr>
          <a:xfrm>
            <a:off x="5753100" y="3098800"/>
            <a:ext cx="571500" cy="6350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/>
              <a:t>1-cm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244584" y="1225361"/>
            <a:ext cx="203132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13-cm Cookie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034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56" y="17556"/>
            <a:ext cx="6822888" cy="6822888"/>
          </a:xfrm>
          <a:prstGeom prst="rect">
            <a:avLst/>
          </a:prstGeom>
        </p:spPr>
      </p:pic>
      <p:sp>
        <p:nvSpPr>
          <p:cNvPr id="4" name="Donut 3"/>
          <p:cNvSpPr/>
          <p:nvPr/>
        </p:nvSpPr>
        <p:spPr>
          <a:xfrm>
            <a:off x="2079813" y="-609600"/>
            <a:ext cx="7986338" cy="7996517"/>
          </a:xfrm>
          <a:prstGeom prst="donut">
            <a:avLst>
              <a:gd name="adj" fmla="val 3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876" y="3191451"/>
            <a:ext cx="5898776" cy="43998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400300" y="-292100"/>
            <a:ext cx="7353300" cy="7366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 dirty="0"/>
          </a:p>
        </p:txBody>
      </p:sp>
      <p:sp>
        <p:nvSpPr>
          <p:cNvPr id="2" name="Oval 1"/>
          <p:cNvSpPr/>
          <p:nvPr/>
        </p:nvSpPr>
        <p:spPr>
          <a:xfrm>
            <a:off x="5753100" y="3098800"/>
            <a:ext cx="571500" cy="6350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/>
              <a:t>1-cm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244584" y="1225361"/>
            <a:ext cx="203132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13-cm Cookie</a:t>
            </a:r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0" y="34525"/>
            <a:ext cx="609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 smtClean="0"/>
              <a:t>Total cookie area =</a:t>
            </a:r>
          </a:p>
          <a:p>
            <a:r>
              <a:rPr lang="en-US" sz="2200" i="1" dirty="0" smtClean="0">
                <a:latin typeface="symbol" charset="2"/>
              </a:rPr>
              <a:t>p</a:t>
            </a:r>
            <a:r>
              <a:rPr lang="en-US" sz="2200" dirty="0" smtClean="0"/>
              <a:t>13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+</a:t>
            </a:r>
            <a:r>
              <a:rPr lang="en-US" sz="2200" i="1" dirty="0" smtClean="0">
                <a:latin typeface="symbol" charset="2"/>
              </a:rPr>
              <a:t>p</a:t>
            </a:r>
            <a:r>
              <a:rPr lang="en-US" sz="2200" dirty="0" smtClean="0"/>
              <a:t>1</a:t>
            </a:r>
            <a:r>
              <a:rPr lang="en-US" sz="2200" baseline="30000" dirty="0" smtClean="0"/>
              <a:t>2 </a:t>
            </a:r>
            <a:r>
              <a:rPr lang="en-US" sz="2200" dirty="0" smtClean="0"/>
              <a:t>= 170</a:t>
            </a:r>
            <a:r>
              <a:rPr lang="en-US" sz="2200" i="1" dirty="0" smtClean="0">
                <a:latin typeface="symbol" charset="2"/>
              </a:rPr>
              <a:t>p</a:t>
            </a:r>
            <a:r>
              <a:rPr lang="en-US" sz="2200" dirty="0" smtClean="0"/>
              <a:t> =2</a:t>
            </a:r>
            <a:r>
              <a:rPr lang="en-US" sz="2200" i="1" dirty="0" smtClean="0">
                <a:latin typeface="symbol" charset="2"/>
              </a:rPr>
              <a:t>p</a:t>
            </a:r>
            <a:r>
              <a:rPr lang="en-US" sz="2200" dirty="0" smtClean="0">
                <a:latin typeface="symbol" charset="2"/>
              </a:rPr>
              <a:t>(</a:t>
            </a:r>
            <a:r>
              <a:rPr lang="en-US" sz="2200" dirty="0" smtClean="0"/>
              <a:t>85)</a:t>
            </a:r>
          </a:p>
          <a:p>
            <a:endParaRPr lang="en-US" sz="2200" dirty="0" smtClean="0"/>
          </a:p>
          <a:p>
            <a:r>
              <a:rPr lang="en-US" sz="2200" dirty="0" smtClean="0"/>
              <a:t>Area of average </a:t>
            </a:r>
          </a:p>
          <a:p>
            <a:r>
              <a:rPr lang="en-US" sz="2200" dirty="0" smtClean="0"/>
              <a:t>cookie = </a:t>
            </a:r>
            <a:r>
              <a:rPr lang="en-US" sz="2200" dirty="0" smtClean="0">
                <a:latin typeface="symbol" charset="2"/>
              </a:rPr>
              <a:t>(</a:t>
            </a:r>
            <a:r>
              <a:rPr lang="en-US" sz="2200" dirty="0" smtClean="0"/>
              <a:t>85)</a:t>
            </a:r>
            <a:r>
              <a:rPr lang="en-US" sz="2200" i="1" dirty="0" smtClean="0">
                <a:latin typeface="symbol" charset="2"/>
              </a:rPr>
              <a:t>p</a:t>
            </a:r>
            <a:endParaRPr lang="en-US" sz="2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121" y="2192979"/>
            <a:ext cx="7037722" cy="464489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Rectangle 9"/>
          <p:cNvSpPr/>
          <p:nvPr/>
        </p:nvSpPr>
        <p:spPr>
          <a:xfrm>
            <a:off x="9556664" y="266538"/>
            <a:ext cx="2206630" cy="492443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600" dirty="0" smtClean="0"/>
              <a:t>TARGET:  &gt; 64</a:t>
            </a:r>
            <a:r>
              <a:rPr lang="en-US" sz="2600" i="1" dirty="0" smtClean="0">
                <a:latin typeface="symbol" charset="2"/>
              </a:rPr>
              <a:t>p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9666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56" y="0"/>
            <a:ext cx="6822888" cy="6822888"/>
          </a:xfrm>
          <a:prstGeom prst="rect">
            <a:avLst/>
          </a:prstGeom>
        </p:spPr>
      </p:pic>
      <p:sp>
        <p:nvSpPr>
          <p:cNvPr id="4" name="Donut 3"/>
          <p:cNvSpPr/>
          <p:nvPr/>
        </p:nvSpPr>
        <p:spPr>
          <a:xfrm>
            <a:off x="2079813" y="-609600"/>
            <a:ext cx="7986338" cy="7996517"/>
          </a:xfrm>
          <a:prstGeom prst="donut">
            <a:avLst>
              <a:gd name="adj" fmla="val 3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876" y="3191451"/>
            <a:ext cx="5898776" cy="43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04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56" y="0"/>
            <a:ext cx="6822888" cy="6822888"/>
          </a:xfrm>
          <a:prstGeom prst="rect">
            <a:avLst/>
          </a:prstGeom>
        </p:spPr>
      </p:pic>
      <p:sp>
        <p:nvSpPr>
          <p:cNvPr id="4" name="Donut 3"/>
          <p:cNvSpPr/>
          <p:nvPr/>
        </p:nvSpPr>
        <p:spPr>
          <a:xfrm>
            <a:off x="2079813" y="-609600"/>
            <a:ext cx="7986338" cy="7996517"/>
          </a:xfrm>
          <a:prstGeom prst="donut">
            <a:avLst>
              <a:gd name="adj" fmla="val 3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876" y="3191451"/>
            <a:ext cx="5898776" cy="439985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3873500" y="1181100"/>
            <a:ext cx="4419599" cy="44577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8-cm Cookie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6152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56" y="0"/>
            <a:ext cx="6822888" cy="6822888"/>
          </a:xfrm>
          <a:prstGeom prst="rect">
            <a:avLst/>
          </a:prstGeom>
        </p:spPr>
      </p:pic>
      <p:sp>
        <p:nvSpPr>
          <p:cNvPr id="4" name="Donut 3"/>
          <p:cNvSpPr/>
          <p:nvPr/>
        </p:nvSpPr>
        <p:spPr>
          <a:xfrm>
            <a:off x="2079813" y="-609600"/>
            <a:ext cx="7986338" cy="7996517"/>
          </a:xfrm>
          <a:prstGeom prst="donut">
            <a:avLst>
              <a:gd name="adj" fmla="val 3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876" y="3191451"/>
            <a:ext cx="5898776" cy="439985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3873500" y="1181100"/>
            <a:ext cx="4419599" cy="44577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8-cm Cookie</a:t>
            </a:r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-265450"/>
            <a:ext cx="2715487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600" dirty="0" smtClean="0"/>
          </a:p>
          <a:p>
            <a:r>
              <a:rPr lang="en-US" sz="2600" u="sng" dirty="0" smtClean="0"/>
              <a:t>2 Cookies</a:t>
            </a:r>
            <a:r>
              <a:rPr lang="mr-IN" sz="2600" dirty="0" smtClean="0"/>
              <a:t>…</a:t>
            </a:r>
            <a:endParaRPr lang="en-US" sz="2600" dirty="0" smtClean="0"/>
          </a:p>
          <a:p>
            <a:r>
              <a:rPr lang="en-US" sz="2600" dirty="0" smtClean="0"/>
              <a:t>Total cookie area =</a:t>
            </a:r>
          </a:p>
          <a:p>
            <a:r>
              <a:rPr lang="en-US" sz="2600" dirty="0" smtClean="0"/>
              <a:t>2</a:t>
            </a:r>
            <a:r>
              <a:rPr lang="en-US" sz="2600" i="1" dirty="0" smtClean="0">
                <a:latin typeface="symbol" charset="2"/>
              </a:rPr>
              <a:t>p</a:t>
            </a:r>
            <a:r>
              <a:rPr lang="en-US" sz="2600" dirty="0" smtClean="0"/>
              <a:t>8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= 2</a:t>
            </a:r>
            <a:r>
              <a:rPr lang="en-US" sz="2600" i="1" dirty="0" smtClean="0">
                <a:latin typeface="symbol" charset="2"/>
              </a:rPr>
              <a:t>p</a:t>
            </a:r>
            <a:r>
              <a:rPr lang="en-US" sz="2600" dirty="0" smtClean="0">
                <a:latin typeface="symbol" charset="2"/>
              </a:rPr>
              <a:t>(</a:t>
            </a:r>
            <a:r>
              <a:rPr lang="en-US" sz="2600" dirty="0" smtClean="0"/>
              <a:t>64)</a:t>
            </a:r>
          </a:p>
          <a:p>
            <a:endParaRPr lang="en-US" sz="2600" dirty="0" smtClean="0"/>
          </a:p>
          <a:p>
            <a:r>
              <a:rPr lang="en-US" sz="2600" dirty="0" smtClean="0"/>
              <a:t>Area of average </a:t>
            </a:r>
          </a:p>
          <a:p>
            <a:r>
              <a:rPr lang="en-US" sz="2600" dirty="0" smtClean="0"/>
              <a:t>Cookie = 64</a:t>
            </a:r>
            <a:r>
              <a:rPr lang="en-US" sz="2600" i="1" dirty="0" smtClean="0">
                <a:latin typeface="symbol" charset="2"/>
              </a:rPr>
              <a:t>p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2370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56" y="0"/>
            <a:ext cx="6822888" cy="6822888"/>
          </a:xfrm>
          <a:prstGeom prst="rect">
            <a:avLst/>
          </a:prstGeom>
        </p:spPr>
      </p:pic>
      <p:sp>
        <p:nvSpPr>
          <p:cNvPr id="4" name="Donut 3"/>
          <p:cNvSpPr/>
          <p:nvPr/>
        </p:nvSpPr>
        <p:spPr>
          <a:xfrm>
            <a:off x="2079813" y="-609600"/>
            <a:ext cx="7986338" cy="7996517"/>
          </a:xfrm>
          <a:prstGeom prst="donut">
            <a:avLst>
              <a:gd name="adj" fmla="val 3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876" y="3191451"/>
            <a:ext cx="5898776" cy="439985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4114800" y="1473200"/>
            <a:ext cx="3911600" cy="38735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7-cm Cookie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943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56" y="0"/>
            <a:ext cx="6822888" cy="6822888"/>
          </a:xfrm>
          <a:prstGeom prst="rect">
            <a:avLst/>
          </a:prstGeom>
        </p:spPr>
      </p:pic>
      <p:sp>
        <p:nvSpPr>
          <p:cNvPr id="4" name="Donut 3"/>
          <p:cNvSpPr/>
          <p:nvPr/>
        </p:nvSpPr>
        <p:spPr>
          <a:xfrm>
            <a:off x="2079813" y="-609600"/>
            <a:ext cx="7986338" cy="7996517"/>
          </a:xfrm>
          <a:prstGeom prst="donut">
            <a:avLst>
              <a:gd name="adj" fmla="val 3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876" y="3191451"/>
            <a:ext cx="5898776" cy="439985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4114800" y="1473200"/>
            <a:ext cx="3911600" cy="38735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7-cm Cookie</a:t>
            </a:r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127000" y="262840"/>
            <a:ext cx="6096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600" u="sng" dirty="0" smtClean="0"/>
              <a:t>2 Cookies</a:t>
            </a:r>
            <a:r>
              <a:rPr lang="mr-IN" sz="2600" dirty="0" smtClean="0"/>
              <a:t>…</a:t>
            </a:r>
            <a:endParaRPr lang="en-US" sz="2600" dirty="0" smtClean="0"/>
          </a:p>
          <a:p>
            <a:r>
              <a:rPr lang="en-US" sz="2600" dirty="0" smtClean="0"/>
              <a:t>Total cookie area =</a:t>
            </a:r>
          </a:p>
          <a:p>
            <a:r>
              <a:rPr lang="en-US" sz="2600" dirty="0" smtClean="0"/>
              <a:t>2</a:t>
            </a:r>
            <a:r>
              <a:rPr lang="en-US" sz="2600" i="1" dirty="0" smtClean="0">
                <a:latin typeface="symbol" charset="2"/>
              </a:rPr>
              <a:t>p</a:t>
            </a:r>
            <a:r>
              <a:rPr lang="en-US" sz="2600" dirty="0"/>
              <a:t>7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= 2</a:t>
            </a:r>
            <a:r>
              <a:rPr lang="en-US" sz="2600" i="1" dirty="0" smtClean="0">
                <a:latin typeface="symbol" charset="2"/>
              </a:rPr>
              <a:t>p</a:t>
            </a:r>
            <a:r>
              <a:rPr lang="en-US" sz="2600" dirty="0" smtClean="0">
                <a:latin typeface="symbol" charset="2"/>
              </a:rPr>
              <a:t>(</a:t>
            </a:r>
            <a:r>
              <a:rPr lang="en-US" sz="2600" dirty="0" smtClean="0"/>
              <a:t>49)</a:t>
            </a:r>
          </a:p>
          <a:p>
            <a:endParaRPr lang="en-US" sz="2600" dirty="0"/>
          </a:p>
          <a:p>
            <a:r>
              <a:rPr lang="en-US" sz="2600" dirty="0" smtClean="0"/>
              <a:t>Area of average</a:t>
            </a:r>
          </a:p>
          <a:p>
            <a:r>
              <a:rPr lang="en-US" sz="2600" dirty="0" smtClean="0"/>
              <a:t>Cookie = 49</a:t>
            </a:r>
            <a:r>
              <a:rPr lang="en-US" sz="2600" i="1" dirty="0" smtClean="0">
                <a:latin typeface="symbol" charset="2"/>
              </a:rPr>
              <a:t>p</a:t>
            </a:r>
            <a:endParaRPr lang="en-US" sz="2600" dirty="0" smtClean="0"/>
          </a:p>
          <a:p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810228" y="3928154"/>
            <a:ext cx="10270312" cy="2246769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We are now going to start making two unequal size cookies, </a:t>
            </a:r>
          </a:p>
          <a:p>
            <a:r>
              <a:rPr lang="en-US" sz="2800" dirty="0" smtClean="0"/>
              <a:t>one smaller and one larger, always keeping the average radius </a:t>
            </a:r>
          </a:p>
          <a:p>
            <a:r>
              <a:rPr lang="en-US" sz="2800" dirty="0" smtClean="0"/>
              <a:t>of the two cookies equal to 7 cm, the initial radii of the two cookies.  </a:t>
            </a:r>
          </a:p>
          <a:p>
            <a:r>
              <a:rPr lang="en-US" sz="2800" dirty="0" smtClean="0"/>
              <a:t>Each time we will compute the total area of the two cookies and the 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verage area per cookie..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006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56" y="0"/>
            <a:ext cx="6822888" cy="6822888"/>
          </a:xfrm>
          <a:prstGeom prst="rect">
            <a:avLst/>
          </a:prstGeom>
        </p:spPr>
      </p:pic>
      <p:sp>
        <p:nvSpPr>
          <p:cNvPr id="4" name="Donut 3"/>
          <p:cNvSpPr/>
          <p:nvPr/>
        </p:nvSpPr>
        <p:spPr>
          <a:xfrm>
            <a:off x="2079813" y="-609600"/>
            <a:ext cx="7986338" cy="7996517"/>
          </a:xfrm>
          <a:prstGeom prst="donut">
            <a:avLst>
              <a:gd name="adj" fmla="val 3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876" y="3191451"/>
            <a:ext cx="5898776" cy="43998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860800" y="1140758"/>
            <a:ext cx="4470400" cy="449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 dirty="0"/>
          </a:p>
        </p:txBody>
      </p:sp>
      <p:sp>
        <p:nvSpPr>
          <p:cNvPr id="2" name="Oval 1"/>
          <p:cNvSpPr/>
          <p:nvPr/>
        </p:nvSpPr>
        <p:spPr>
          <a:xfrm>
            <a:off x="4419600" y="1689100"/>
            <a:ext cx="3327400" cy="34163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smtClean="0"/>
              <a:t>6-cm </a:t>
            </a:r>
            <a:r>
              <a:rPr lang="en-US" sz="2600" dirty="0" smtClean="0"/>
              <a:t>Cookie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5244584" y="1225361"/>
            <a:ext cx="186301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8-cm Cookie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770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56" y="0"/>
            <a:ext cx="6822888" cy="6822888"/>
          </a:xfrm>
          <a:prstGeom prst="rect">
            <a:avLst/>
          </a:prstGeom>
        </p:spPr>
      </p:pic>
      <p:sp>
        <p:nvSpPr>
          <p:cNvPr id="4" name="Donut 3"/>
          <p:cNvSpPr/>
          <p:nvPr/>
        </p:nvSpPr>
        <p:spPr>
          <a:xfrm>
            <a:off x="2079813" y="-609600"/>
            <a:ext cx="7986338" cy="7996517"/>
          </a:xfrm>
          <a:prstGeom prst="donut">
            <a:avLst>
              <a:gd name="adj" fmla="val 3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876" y="3191451"/>
            <a:ext cx="5898776" cy="43998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860800" y="1140758"/>
            <a:ext cx="4470400" cy="449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 dirty="0"/>
          </a:p>
        </p:txBody>
      </p:sp>
      <p:sp>
        <p:nvSpPr>
          <p:cNvPr id="2" name="Oval 1"/>
          <p:cNvSpPr/>
          <p:nvPr/>
        </p:nvSpPr>
        <p:spPr>
          <a:xfrm>
            <a:off x="4419600" y="1689100"/>
            <a:ext cx="3327400" cy="34163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smtClean="0"/>
              <a:t>6-cm </a:t>
            </a:r>
            <a:r>
              <a:rPr lang="en-US" sz="2600" dirty="0" smtClean="0"/>
              <a:t>Cookie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5244584" y="1225361"/>
            <a:ext cx="186301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8-cm Cookie</a:t>
            </a:r>
            <a:endParaRPr lang="en-US" sz="2600" dirty="0"/>
          </a:p>
        </p:txBody>
      </p:sp>
      <p:sp>
        <p:nvSpPr>
          <p:cNvPr id="8" name="Rectangle 7"/>
          <p:cNvSpPr/>
          <p:nvPr/>
        </p:nvSpPr>
        <p:spPr>
          <a:xfrm>
            <a:off x="0" y="8792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Total cookie area =</a:t>
            </a:r>
          </a:p>
          <a:p>
            <a:r>
              <a:rPr lang="en-US" sz="2400" i="1" dirty="0" smtClean="0">
                <a:latin typeface="symbol" charset="2"/>
              </a:rPr>
              <a:t>p</a:t>
            </a:r>
            <a:r>
              <a:rPr lang="en-US" sz="2400" dirty="0" smtClean="0"/>
              <a:t>8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</a:t>
            </a:r>
            <a:r>
              <a:rPr lang="en-US" sz="2400" i="1" dirty="0" smtClean="0">
                <a:latin typeface="symbol" charset="2"/>
              </a:rPr>
              <a:t>p</a:t>
            </a:r>
            <a:r>
              <a:rPr lang="en-US" sz="2400" dirty="0"/>
              <a:t>6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= 100</a:t>
            </a:r>
            <a:r>
              <a:rPr lang="en-US" sz="2400" i="1" dirty="0" smtClean="0">
                <a:latin typeface="symbol" charset="2"/>
              </a:rPr>
              <a:t>p</a:t>
            </a:r>
            <a:r>
              <a:rPr lang="en-US" sz="2400" dirty="0" smtClean="0"/>
              <a:t> = 2</a:t>
            </a:r>
            <a:r>
              <a:rPr lang="en-US" sz="2400" i="1" dirty="0" smtClean="0">
                <a:latin typeface="symbol" charset="2"/>
              </a:rPr>
              <a:t>p</a:t>
            </a:r>
            <a:r>
              <a:rPr lang="en-US" sz="2400" dirty="0" smtClean="0">
                <a:latin typeface="symbol" charset="2"/>
              </a:rPr>
              <a:t>(</a:t>
            </a:r>
            <a:r>
              <a:rPr lang="en-US" sz="2400" dirty="0" smtClean="0"/>
              <a:t>50)</a:t>
            </a:r>
          </a:p>
          <a:p>
            <a:endParaRPr lang="en-US" sz="2400" dirty="0" smtClean="0"/>
          </a:p>
          <a:p>
            <a:r>
              <a:rPr lang="en-US" sz="2400" dirty="0" smtClean="0"/>
              <a:t>Area of average </a:t>
            </a:r>
          </a:p>
          <a:p>
            <a:r>
              <a:rPr lang="en-US" sz="2400" dirty="0" smtClean="0"/>
              <a:t>cookie = </a:t>
            </a:r>
            <a:r>
              <a:rPr lang="en-US" sz="2400" dirty="0" smtClean="0">
                <a:latin typeface="symbol" charset="2"/>
              </a:rPr>
              <a:t>(</a:t>
            </a:r>
            <a:r>
              <a:rPr lang="en-US" sz="2400" dirty="0" smtClean="0"/>
              <a:t>50)</a:t>
            </a:r>
            <a:r>
              <a:rPr lang="en-US" sz="2400" i="1" dirty="0" smtClean="0">
                <a:latin typeface="symbol" charset="2"/>
              </a:rPr>
              <a:t>p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9144000" y="136764"/>
            <a:ext cx="3001964" cy="769441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smtClean="0"/>
              <a:t>TARGET:  Making Area of</a:t>
            </a:r>
          </a:p>
          <a:p>
            <a:r>
              <a:rPr lang="en-US" sz="2200" dirty="0" smtClean="0"/>
              <a:t>average cookie &gt; 64</a:t>
            </a:r>
            <a:r>
              <a:rPr lang="en-US" sz="2200" i="1" dirty="0" smtClean="0">
                <a:latin typeface="symbol" charset="2"/>
              </a:rPr>
              <a:t>p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4399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56" y="0"/>
            <a:ext cx="6822888" cy="6822888"/>
          </a:xfrm>
          <a:prstGeom prst="rect">
            <a:avLst/>
          </a:prstGeom>
        </p:spPr>
      </p:pic>
      <p:sp>
        <p:nvSpPr>
          <p:cNvPr id="4" name="Donut 3"/>
          <p:cNvSpPr/>
          <p:nvPr/>
        </p:nvSpPr>
        <p:spPr>
          <a:xfrm>
            <a:off x="2079813" y="-609600"/>
            <a:ext cx="7986338" cy="7996517"/>
          </a:xfrm>
          <a:prstGeom prst="donut">
            <a:avLst>
              <a:gd name="adj" fmla="val 3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876" y="3191451"/>
            <a:ext cx="5898776" cy="43998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581400" y="914400"/>
            <a:ext cx="5003800" cy="5003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 dirty="0"/>
          </a:p>
        </p:txBody>
      </p:sp>
      <p:sp>
        <p:nvSpPr>
          <p:cNvPr id="2" name="Oval 1"/>
          <p:cNvSpPr/>
          <p:nvPr/>
        </p:nvSpPr>
        <p:spPr>
          <a:xfrm>
            <a:off x="4648200" y="2006600"/>
            <a:ext cx="2847672" cy="28321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/>
              <a:t>5</a:t>
            </a:r>
            <a:r>
              <a:rPr lang="en-US" sz="2600" smtClean="0"/>
              <a:t>-cm </a:t>
            </a:r>
            <a:r>
              <a:rPr lang="en-US" sz="2600" dirty="0" smtClean="0"/>
              <a:t>Cookie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5244584" y="1225361"/>
            <a:ext cx="186301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9</a:t>
            </a:r>
            <a:r>
              <a:rPr lang="en-US" sz="2600" dirty="0" smtClean="0"/>
              <a:t>-cm Cookie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7216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316</Words>
  <Application>Microsoft Macintosh PowerPoint</Application>
  <PresentationFormat>Widescreen</PresentationFormat>
  <Paragraphs>87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Calibri</vt:lpstr>
      <vt:lpstr>Calibri Light</vt:lpstr>
      <vt:lpstr>chalkboard</vt:lpstr>
      <vt:lpstr>Mangal</vt:lpstr>
      <vt:lpstr>symbol</vt:lpstr>
      <vt:lpstr>Wingdings</vt:lpstr>
      <vt:lpstr>Arial</vt:lpstr>
      <vt:lpstr>Office Theme</vt:lpstr>
      <vt:lpstr>Two Pairs of Cookies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32</cp:revision>
  <dcterms:created xsi:type="dcterms:W3CDTF">2020-08-23T13:20:12Z</dcterms:created>
  <dcterms:modified xsi:type="dcterms:W3CDTF">2020-08-24T15:08:29Z</dcterms:modified>
</cp:coreProperties>
</file>