
<file path=[Content_Types].xml><?xml version="1.0" encoding="utf-8"?>
<Types xmlns="http://schemas.openxmlformats.org/package/2006/content-types">
  <Default Extension="pict" ContentType="image/pict"/>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embeddings/Microsoft_Equation3.bin" ContentType="application/vnd.openxmlformats-officedocument.oleObject"/>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embeddings/Microsoft_Equation4.bin" ContentType="application/vnd.openxmlformats-officedocument.oleObject"/>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slideLayouts/slideLayout17.xml" ContentType="application/vnd.openxmlformats-officedocument.presentationml.slideLayout+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embeddings/Microsoft_Equation5.bin" ContentType="application/vnd.openxmlformats-officedocument.oleObject"/>
  <Override PartName="/ppt/slideLayouts/slideLayout3.xml" ContentType="application/vnd.openxmlformats-officedocument.presentationml.slideLayout+xml"/>
  <Override PartName="/ppt/embeddings/Microsoft_Equation1.bin" ContentType="application/vnd.openxmlformats-officedocument.oleObject"/>
  <Default Extension="tiff" ContentType="image/tiff"/>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embeddings/Microsoft_Equation6.bin" ContentType="application/vnd.openxmlformats-officedocument.oleObject"/>
  <Override PartName="/ppt/slideLayouts/slideLayout4.xml" ContentType="application/vnd.openxmlformats-officedocument.presentationml.slideLayout+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8"/>
  </p:notesMasterIdLst>
  <p:handoutMasterIdLst>
    <p:handoutMasterId r:id="rId19"/>
  </p:handoutMasterIdLst>
  <p:sldIdLst>
    <p:sldId id="1497" r:id="rId2"/>
    <p:sldId id="1500" r:id="rId3"/>
    <p:sldId id="1508" r:id="rId4"/>
    <p:sldId id="1507" r:id="rId5"/>
    <p:sldId id="1512" r:id="rId6"/>
    <p:sldId id="1480" r:id="rId7"/>
    <p:sldId id="1501" r:id="rId8"/>
    <p:sldId id="1505" r:id="rId9"/>
    <p:sldId id="1482" r:id="rId10"/>
    <p:sldId id="1503" r:id="rId11"/>
    <p:sldId id="1502" r:id="rId12"/>
    <p:sldId id="1485" r:id="rId13"/>
    <p:sldId id="1513" r:id="rId14"/>
    <p:sldId id="1436" r:id="rId15"/>
    <p:sldId id="1510" r:id="rId16"/>
    <p:sldId id="1511" r:id="rId1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charset="0"/>
        <a:ea typeface="+mn-ea"/>
        <a:cs typeface="+mn-cs"/>
      </a:defRPr>
    </a:lvl1pPr>
    <a:lvl2pPr marL="457200" algn="l" rtl="0" eaLnBrk="0" fontAlgn="base" hangingPunct="0">
      <a:spcBef>
        <a:spcPct val="0"/>
      </a:spcBef>
      <a:spcAft>
        <a:spcPct val="0"/>
      </a:spcAft>
      <a:defRPr sz="2000" kern="1200">
        <a:solidFill>
          <a:schemeClr val="tx1"/>
        </a:solidFill>
        <a:latin typeface="Times" charset="0"/>
        <a:ea typeface="+mn-ea"/>
        <a:cs typeface="+mn-cs"/>
      </a:defRPr>
    </a:lvl2pPr>
    <a:lvl3pPr marL="914400" algn="l" rtl="0" eaLnBrk="0" fontAlgn="base" hangingPunct="0">
      <a:spcBef>
        <a:spcPct val="0"/>
      </a:spcBef>
      <a:spcAft>
        <a:spcPct val="0"/>
      </a:spcAft>
      <a:defRPr sz="2000" kern="1200">
        <a:solidFill>
          <a:schemeClr val="tx1"/>
        </a:solidFill>
        <a:latin typeface="Times" charset="0"/>
        <a:ea typeface="+mn-ea"/>
        <a:cs typeface="+mn-cs"/>
      </a:defRPr>
    </a:lvl3pPr>
    <a:lvl4pPr marL="1371600" algn="l" rtl="0" eaLnBrk="0" fontAlgn="base" hangingPunct="0">
      <a:spcBef>
        <a:spcPct val="0"/>
      </a:spcBef>
      <a:spcAft>
        <a:spcPct val="0"/>
      </a:spcAft>
      <a:defRPr sz="2000" kern="1200">
        <a:solidFill>
          <a:schemeClr val="tx1"/>
        </a:solidFill>
        <a:latin typeface="Times" charset="0"/>
        <a:ea typeface="+mn-ea"/>
        <a:cs typeface="+mn-cs"/>
      </a:defRPr>
    </a:lvl4pPr>
    <a:lvl5pPr marL="1828800" algn="l" rtl="0" eaLnBrk="0" fontAlgn="base" hangingPunct="0">
      <a:spcBef>
        <a:spcPct val="0"/>
      </a:spcBef>
      <a:spcAft>
        <a:spcPct val="0"/>
      </a:spcAft>
      <a:defRPr sz="2000" kern="1200">
        <a:solidFill>
          <a:schemeClr val="tx1"/>
        </a:solidFill>
        <a:latin typeface="Times" charset="0"/>
        <a:ea typeface="+mn-ea"/>
        <a:cs typeface="+mn-cs"/>
      </a:defRPr>
    </a:lvl5pPr>
    <a:lvl6pPr marL="2286000" algn="l" defTabSz="457200" rtl="0" eaLnBrk="1" latinLnBrk="0" hangingPunct="1">
      <a:defRPr sz="2000" kern="1200">
        <a:solidFill>
          <a:schemeClr val="tx1"/>
        </a:solidFill>
        <a:latin typeface="Times" charset="0"/>
        <a:ea typeface="+mn-ea"/>
        <a:cs typeface="+mn-cs"/>
      </a:defRPr>
    </a:lvl6pPr>
    <a:lvl7pPr marL="2743200" algn="l" defTabSz="457200" rtl="0" eaLnBrk="1" latinLnBrk="0" hangingPunct="1">
      <a:defRPr sz="2000" kern="1200">
        <a:solidFill>
          <a:schemeClr val="tx1"/>
        </a:solidFill>
        <a:latin typeface="Times" charset="0"/>
        <a:ea typeface="+mn-ea"/>
        <a:cs typeface="+mn-cs"/>
      </a:defRPr>
    </a:lvl7pPr>
    <a:lvl8pPr marL="3200400" algn="l" defTabSz="457200" rtl="0" eaLnBrk="1" latinLnBrk="0" hangingPunct="1">
      <a:defRPr sz="2000" kern="1200">
        <a:solidFill>
          <a:schemeClr val="tx1"/>
        </a:solidFill>
        <a:latin typeface="Times" charset="0"/>
        <a:ea typeface="+mn-ea"/>
        <a:cs typeface="+mn-cs"/>
      </a:defRPr>
    </a:lvl8pPr>
    <a:lvl9pPr marL="3657600" algn="l" defTabSz="457200" rtl="0" eaLnBrk="1" latinLnBrk="0" hangingPunct="1">
      <a:defRPr sz="20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9AA3F8"/>
    <a:srgbClr val="FDAECD"/>
    <a:srgbClr val="F3F3F7"/>
    <a:srgbClr val="FF0000"/>
    <a:srgbClr val="000080"/>
    <a:srgbClr val="0080FF"/>
    <a:srgbClr val="004080"/>
    <a:srgbClr val="2356AA"/>
    <a:srgbClr val="FF8000"/>
    <a:srgbClr val="491E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22574" autoAdjust="0"/>
    <p:restoredTop sz="99802" autoAdjust="0"/>
  </p:normalViewPr>
  <p:slideViewPr>
    <p:cSldViewPr snapToGrid="0">
      <p:cViewPr>
        <p:scale>
          <a:sx n="140" d="100"/>
          <a:sy n="140" d="100"/>
        </p:scale>
        <p:origin x="-280" y="-16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ict"/><Relationship Id="rId2" Type="http://schemas.openxmlformats.org/officeDocument/2006/relationships/image" Target="../media/image2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ict"/><Relationship Id="rId2" Type="http://schemas.openxmlformats.org/officeDocument/2006/relationships/image" Target="../media/image2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720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720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720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D2B6C6-7064-4E44-981C-60A655963AA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3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383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3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383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83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383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BFAC51D-9AE1-124F-A244-EA51168CA2C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consider the two opponents, we see mosquitoes are comparable in size to drops, </a:t>
            </a:r>
            <a:r>
              <a:rPr lang="en-US" b="1" baseline="0" dirty="0" smtClean="0"/>
              <a:t>but drops have a mass 2-50 times a mosquito’s mass and a much higher speed. </a:t>
            </a:r>
          </a:p>
        </p:txBody>
      </p:sp>
      <p:sp>
        <p:nvSpPr>
          <p:cNvPr id="4" name="Slide Number Placeholder 3"/>
          <p:cNvSpPr>
            <a:spLocks noGrp="1"/>
          </p:cNvSpPr>
          <p:nvPr>
            <p:ph type="sldNum" sz="quarter" idx="10"/>
          </p:nvPr>
        </p:nvSpPr>
        <p:spPr/>
        <p:txBody>
          <a:bodyPr/>
          <a:lstStyle/>
          <a:p>
            <a:fld id="{5BFAC51D-9AE1-124F-A244-EA51168CA2C6}"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often does a mosquito get hit by a raindrop? Violent rain falls at a rate of</a:t>
            </a:r>
            <a:r>
              <a:rPr lang="en-US" baseline="0" dirty="0" smtClean="0"/>
              <a:t> 50 mm/hr, and raindrops can range in size from 10-65 mg on average. </a:t>
            </a:r>
          </a:p>
          <a:p>
            <a:r>
              <a:rPr lang="en-US" baseline="0" dirty="0" smtClean="0"/>
              <a:t>Mosquitoes have an impact area (plan view area) of 30-40 mm^2. </a:t>
            </a:r>
          </a:p>
          <a:p>
            <a:r>
              <a:rPr lang="en-US" baseline="0" dirty="0" smtClean="0"/>
              <a:t>We assume the effects of frontal impacts during flight are negligible</a:t>
            </a:r>
            <a:r>
              <a:rPr lang="en-US" b="1" baseline="0" dirty="0" smtClean="0"/>
              <a:t>. </a:t>
            </a:r>
          </a:p>
          <a:p>
            <a:r>
              <a:rPr lang="en-US" b="1" baseline="0" dirty="0" smtClean="0"/>
              <a:t>Therefore, during heavy rain, a mosquito will be struck about every 25 seconds on average.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There are 2</a:t>
            </a:r>
            <a:r>
              <a:rPr lang="en-US" b="1" baseline="0" dirty="0" smtClean="0"/>
              <a:t> types of impacts</a:t>
            </a:r>
            <a:r>
              <a:rPr lang="en-US" baseline="0" dirty="0" smtClean="0"/>
              <a:t>. Direct impacts occur when a drop hits the body (red)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Glancing impacts occur when a drop impacts a wing or leg (green). </a:t>
            </a:r>
          </a:p>
          <a:p>
            <a:r>
              <a:rPr lang="en-US" baseline="0" dirty="0" smtClean="0"/>
              <a:t>We find that the direct impact zone accounts for ¼ of the total impact area, and hypothesize that </a:t>
            </a:r>
            <a:r>
              <a:rPr lang="en-US" b="1" baseline="0" dirty="0" smtClean="0"/>
              <a:t>glancing impacts are 3X more likely.</a:t>
            </a:r>
            <a:endParaRPr lang="en-US" b="1" dirty="0"/>
          </a:p>
        </p:txBody>
      </p:sp>
      <p:sp>
        <p:nvSpPr>
          <p:cNvPr id="4" name="Slide Number Placeholder 3"/>
          <p:cNvSpPr>
            <a:spLocks noGrp="1"/>
          </p:cNvSpPr>
          <p:nvPr>
            <p:ph type="sldNum" sz="quarter" idx="10"/>
          </p:nvPr>
        </p:nvSpPr>
        <p:spPr/>
        <p:txBody>
          <a:bodyPr/>
          <a:lstStyle/>
          <a:p>
            <a:fld id="{5BFAC51D-9AE1-124F-A244-EA51168CA2C6}"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simplified diagram of what we see through our camera, where…</a:t>
            </a:r>
            <a:endParaRPr lang="en-US" dirty="0" smtClean="0"/>
          </a:p>
          <a:p>
            <a:r>
              <a:rPr lang="en-US" dirty="0" smtClean="0"/>
              <a:t>From conservation of momentum we can predict the</a:t>
            </a:r>
            <a:r>
              <a:rPr lang="en-US" baseline="0" dirty="0" smtClean="0"/>
              <a:t> final velocity from this eqn. </a:t>
            </a:r>
          </a:p>
          <a:p>
            <a:r>
              <a:rPr lang="en-US" baseline="0" dirty="0" smtClean="0"/>
              <a:t>The plot shows the velocity ratio versus the ratio of masses. Notice that direct impacts follow the curve well. Departure from the curve happens when a drop glances the object and pulls it downward. Kinetic energy is lost in this rotation. A mosquito, as denoted by the blue X, will slow a drop only by 10%. By comparison, a massive dragonfly will zap 90% of a drop’s velocity. </a:t>
            </a:r>
          </a:p>
          <a:p>
            <a:r>
              <a:rPr lang="en-US" b="1" baseline="0" dirty="0" smtClean="0"/>
              <a:t>An insect’s mass determines it’s speed post-impact.</a:t>
            </a:r>
            <a:r>
              <a:rPr lang="en-US" sz="1200" b="1" dirty="0" smtClean="0">
                <a:solidFill>
                  <a:srgbClr val="000000"/>
                </a:solidFill>
                <a:latin typeface="Times"/>
                <a:cs typeface="Times"/>
              </a:rPr>
              <a:t> </a:t>
            </a:r>
          </a:p>
          <a:p>
            <a:r>
              <a:rPr lang="en-US" sz="1200" dirty="0" smtClean="0">
                <a:solidFill>
                  <a:srgbClr val="000000"/>
                </a:solidFill>
                <a:latin typeface="Times"/>
                <a:cs typeface="Times"/>
              </a:rPr>
              <a:t>Mosquitoes are so lightweight, raindrops loose very little momentum (2-17%) upon impact.</a:t>
            </a:r>
            <a:r>
              <a:rPr lang="en-US" sz="1200" baseline="0" dirty="0" smtClean="0">
                <a:solidFill>
                  <a:srgbClr val="000000"/>
                </a:solidFill>
                <a:latin typeface="Times"/>
                <a:cs typeface="Times"/>
              </a:rPr>
              <a:t> </a:t>
            </a:r>
            <a:r>
              <a:rPr lang="en-US" sz="1200" b="1" baseline="0" dirty="0" smtClean="0">
                <a:solidFill>
                  <a:srgbClr val="000000"/>
                </a:solidFill>
                <a:latin typeface="Times"/>
                <a:cs typeface="Times"/>
              </a:rPr>
              <a:t>A small momentum transfer signifies small force transfer.</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5BFAC51D-9AE1-124F-A244-EA51168CA2C6}"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our experiments with slow drop speeds, we saw mimics accelerate 50-</a:t>
            </a:r>
            <a:r>
              <a:rPr lang="en-US" baseline="0" smtClean="0"/>
              <a:t>300 G. </a:t>
            </a:r>
            <a:r>
              <a:rPr lang="en-US" baseline="0" dirty="0" smtClean="0"/>
              <a:t>A human’s tolerance to acceleration is about 25 G, and the champions of generating acceleration, fleas, experience 135 G. </a:t>
            </a:r>
          </a:p>
          <a:p>
            <a:endParaRPr lang="en-US" baseline="0" dirty="0" smtClean="0"/>
          </a:p>
          <a:p>
            <a:r>
              <a:rPr lang="en-US" baseline="0" dirty="0" smtClean="0"/>
              <a:t>To give you an idea of the force involved here: if a 2 dyne mosquito undergoes 300 G, the resulting force is equivalent to the weight of 0.6 grams, about the weight of a feather. </a:t>
            </a:r>
            <a:endParaRPr lang="en-US" b="1" baseline="0" dirty="0" smtClean="0"/>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5BFAC51D-9AE1-124F-A244-EA51168CA2C6}"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our experiments with slow drop speeds, we saw mimics accelerate 50-</a:t>
            </a:r>
            <a:r>
              <a:rPr lang="en-US" baseline="0" smtClean="0"/>
              <a:t>300 G. </a:t>
            </a:r>
            <a:r>
              <a:rPr lang="en-US" baseline="0" dirty="0" smtClean="0"/>
              <a:t>A human’s tolerance to acceleration is about 25 G, and the champions of generating acceleration, fleas, experience 135 G. </a:t>
            </a:r>
          </a:p>
          <a:p>
            <a:endParaRPr lang="en-US" baseline="0" dirty="0" smtClean="0"/>
          </a:p>
          <a:p>
            <a:r>
              <a:rPr lang="en-US" baseline="0" dirty="0" smtClean="0"/>
              <a:t>To give you an idea of the force involved here: if a 2 dyne mosquito undergoes 300 G, the resulting force is equivalent to the weight of 0.6 grams, about the weight of a feather. </a:t>
            </a:r>
            <a:endParaRPr lang="en-US" b="1" baseline="0" dirty="0" smtClean="0"/>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5BFAC51D-9AE1-124F-A244-EA51168CA2C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994270D-CC79-C749-BF6D-A908B80B85D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898340A-CF65-7240-8FAB-A52BC46EC83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D98084A-7C34-234A-BD26-34F53AA50BE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7B5D2F97-403E-F348-8C4E-E60FA3833AC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fld id="{1E5E72C5-97A2-C840-8066-FC743DA6C96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6A91457E-C961-A742-A452-262409D5347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EB8BF1CD-E462-1445-84E5-FEC709BB244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91331ED1-8C19-3247-B5FC-0F21F5E7D4E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3504EFD1-9DC7-6546-93C8-F4F713EAA4A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lvl1pPr>
              <a:defRPr>
                <a:solidFill>
                  <a:srgbClr val="000099"/>
                </a:solidFill>
              </a:defRPr>
            </a:lvl1pPr>
            <a:lvl2pPr>
              <a:defRPr>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A678E961-3D70-EA44-88C4-2FD1B71AD68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lvl1pPr>
              <a:defRPr>
                <a:solidFill>
                  <a:srgbClr val="000099"/>
                </a:solidFill>
              </a:defRPr>
            </a:lvl1pPr>
            <a:lvl2pPr>
              <a:defRPr>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D0DBAF81-5A20-FD4A-BDE2-E732C4C77E9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FA5B548-2F49-3341-A2CD-FCFE325DBDF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lvl1pPr>
              <a:defRPr>
                <a:solidFill>
                  <a:srgbClr val="000099"/>
                </a:solidFill>
              </a:defRPr>
            </a:lvl1pPr>
            <a:lvl2pPr>
              <a:defRPr>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85800" y="4114800"/>
            <a:ext cx="7772400" cy="1981200"/>
          </a:xfrm>
        </p:spPr>
        <p:txBody>
          <a:bodyPr/>
          <a:lstStyle>
            <a:lvl1pPr>
              <a:defRPr>
                <a:solidFill>
                  <a:srgbClr val="000099"/>
                </a:solidFill>
              </a:defRPr>
            </a:lvl1pPr>
            <a:lvl2pPr>
              <a:defRPr>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9EE6D7AC-AAC1-7F4C-9546-C5D7782FD41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40A69C5-77D6-E44E-929E-3C0355647E2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8BFBDDD-EF90-4144-B8BC-43E765E7547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64EC8C30-D791-EF40-82E1-F246D114707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82F83B10-BDC5-424B-A8BA-E5D16CA0378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smtClean="0"/>
            </a:lvl1pPr>
          </a:lstStyle>
          <a:p>
            <a:fld id="{634E9E79-42FA-B24E-9510-7ECF7B4B87B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1C0A0E0-85F1-6744-AC55-BFF25DEAF28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3BBCA68-3CC6-B446-A1F6-48C7C2EAC90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E294A3-EF7D-764B-8375-CBE09F51BCD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rtl="0" fontAlgn="base">
        <a:spcBef>
          <a:spcPct val="0"/>
        </a:spcBef>
        <a:spcAft>
          <a:spcPct val="0"/>
        </a:spcAft>
        <a:defRPr sz="4400">
          <a:solidFill>
            <a:schemeClr val="bg1">
              <a:lumMod val="50000"/>
            </a:schemeClr>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quation2.bin"/><Relationship Id="rId5" Type="http://schemas.openxmlformats.org/officeDocument/2006/relationships/image" Target="../media/image10.pdf"/><Relationship Id="rId6"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pdf"/><Relationship Id="rId5" Type="http://schemas.openxmlformats.org/officeDocument/2006/relationships/image" Target="../media/image15.png"/><Relationship Id="rId6" Type="http://schemas.openxmlformats.org/officeDocument/2006/relationships/image" Target="../media/image16.pdf"/><Relationship Id="rId7" Type="http://schemas.openxmlformats.org/officeDocument/2006/relationships/image" Target="../media/image17.png"/><Relationship Id="rId8" Type="http://schemas.openxmlformats.org/officeDocument/2006/relationships/image" Target="../media/image18.pdf"/><Relationship Id="rId9" Type="http://schemas.openxmlformats.org/officeDocument/2006/relationships/image" Target="../media/image19.png"/><Relationship Id="rId10" Type="http://schemas.openxmlformats.org/officeDocument/2006/relationships/image" Target="../media/image20.pdf"/><Relationship Id="rId11"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quation3.bin"/><Relationship Id="rId5" Type="http://schemas.openxmlformats.org/officeDocument/2006/relationships/image" Target="../media/image24.pdf"/><Relationship Id="rId6" Type="http://schemas.openxmlformats.org/officeDocument/2006/relationships/image" Target="../media/image25.png"/><Relationship Id="rId7" Type="http://schemas.openxmlformats.org/officeDocument/2006/relationships/oleObject" Target="../embeddings/Microsoft_Equation4.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5.bin"/><Relationship Id="rId5" Type="http://schemas.openxmlformats.org/officeDocument/2006/relationships/image" Target="../media/image24.pdf"/><Relationship Id="rId6" Type="http://schemas.openxmlformats.org/officeDocument/2006/relationships/image" Target="../media/image25.png"/><Relationship Id="rId7" Type="http://schemas.openxmlformats.org/officeDocument/2006/relationships/oleObject" Target="../embeddings/Microsoft_Equation6.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quation1.bin"/><Relationship Id="rId5" Type="http://schemas.openxmlformats.org/officeDocument/2006/relationships/image" Target="../media/image6.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Activity 1</a:t>
            </a:r>
            <a:r>
              <a:rPr lang="en-US" dirty="0" smtClean="0"/>
              <a:t>: Raindrops (extra for teacher guide).</a:t>
            </a:r>
            <a:endParaRPr lang="en-US" dirty="0"/>
          </a:p>
        </p:txBody>
      </p:sp>
      <p:sp>
        <p:nvSpPr>
          <p:cNvPr id="6" name="Content Placeholder 5"/>
          <p:cNvSpPr>
            <a:spLocks noGrp="1"/>
          </p:cNvSpPr>
          <p:nvPr>
            <p:ph idx="1"/>
          </p:nvPr>
        </p:nvSpPr>
        <p:spPr/>
        <p:txBody>
          <a:bodyPr/>
          <a:lstStyle/>
          <a:p>
            <a:r>
              <a:rPr lang="en-US" sz="2000" dirty="0" smtClean="0">
                <a:solidFill>
                  <a:srgbClr val="000000"/>
                </a:solidFill>
              </a:rPr>
              <a:t>Question 1a. What forces dictate the size of raindrops?</a:t>
            </a:r>
          </a:p>
          <a:p>
            <a:endParaRPr lang="en-US" sz="2000" dirty="0" smtClean="0">
              <a:solidFill>
                <a:srgbClr val="000000"/>
              </a:solidFill>
            </a:endParaRPr>
          </a:p>
          <a:p>
            <a:r>
              <a:rPr lang="en-US" sz="2000" dirty="0" smtClean="0">
                <a:solidFill>
                  <a:srgbClr val="000000"/>
                </a:solidFill>
              </a:rPr>
              <a:t>Question 1b. Write the size </a:t>
            </a:r>
            <a:r>
              <a:rPr lang="en-US" sz="2000" i="1" dirty="0" smtClean="0">
                <a:solidFill>
                  <a:srgbClr val="000000"/>
                </a:solidFill>
              </a:rPr>
              <a:t>a </a:t>
            </a:r>
            <a:r>
              <a:rPr lang="en-US" sz="2000" dirty="0" smtClean="0">
                <a:solidFill>
                  <a:srgbClr val="000000"/>
                </a:solidFill>
              </a:rPr>
              <a:t>of a raindrop as a function of gravitational acceleration </a:t>
            </a:r>
            <a:r>
              <a:rPr lang="en-US" sz="2000" i="1" dirty="0" err="1" smtClean="0">
                <a:solidFill>
                  <a:srgbClr val="000000"/>
                </a:solidFill>
              </a:rPr>
              <a:t>g</a:t>
            </a:r>
            <a:r>
              <a:rPr lang="en-US" sz="2000" dirty="0" smtClean="0">
                <a:solidFill>
                  <a:srgbClr val="000000"/>
                </a:solidFill>
              </a:rPr>
              <a:t>, surface tension of water </a:t>
            </a:r>
            <a:r>
              <a:rPr lang="en-US" sz="2000" dirty="0" err="1" smtClean="0">
                <a:solidFill>
                  <a:srgbClr val="000000"/>
                </a:solidFill>
                <a:sym typeface="Symbol"/>
              </a:rPr>
              <a:t></a:t>
            </a:r>
            <a:r>
              <a:rPr lang="en-US" sz="2000" dirty="0" smtClean="0">
                <a:solidFill>
                  <a:srgbClr val="000000"/>
                </a:solidFill>
              </a:rPr>
              <a:t>, and the densities of air and water, </a:t>
            </a:r>
            <a:r>
              <a:rPr lang="en-US" sz="2000" dirty="0" err="1" smtClean="0">
                <a:solidFill>
                  <a:srgbClr val="000000"/>
                </a:solidFill>
                <a:sym typeface="Symbol"/>
              </a:rPr>
              <a:t></a:t>
            </a:r>
            <a:r>
              <a:rPr lang="en-US" sz="2000" baseline="-25000" dirty="0" err="1" smtClean="0">
                <a:solidFill>
                  <a:srgbClr val="000000"/>
                </a:solidFill>
              </a:rPr>
              <a:t>a</a:t>
            </a:r>
            <a:r>
              <a:rPr lang="en-US" sz="2000" dirty="0" smtClean="0">
                <a:solidFill>
                  <a:srgbClr val="000000"/>
                </a:solidFill>
              </a:rPr>
              <a:t> and </a:t>
            </a:r>
            <a:r>
              <a:rPr lang="en-US" sz="2000" dirty="0" err="1" smtClean="0">
                <a:solidFill>
                  <a:srgbClr val="000000"/>
                </a:solidFill>
                <a:sym typeface="Symbol"/>
              </a:rPr>
              <a:t></a:t>
            </a:r>
            <a:r>
              <a:rPr lang="en-US" sz="2000" baseline="-25000" dirty="0" err="1" smtClean="0">
                <a:solidFill>
                  <a:srgbClr val="000000"/>
                </a:solidFill>
              </a:rPr>
              <a:t>w</a:t>
            </a:r>
            <a:r>
              <a:rPr lang="en-US" sz="2000" dirty="0" smtClean="0">
                <a:solidFill>
                  <a:srgbClr val="000000"/>
                </a:solidFill>
              </a:rPr>
              <a:t>, respectively. </a:t>
            </a:r>
          </a:p>
          <a:p>
            <a:endParaRPr lang="en-US" sz="2000" dirty="0" smtClean="0">
              <a:solidFill>
                <a:srgbClr val="000000"/>
              </a:solidFill>
            </a:endParaRPr>
          </a:p>
          <a:p>
            <a:r>
              <a:rPr lang="en-US" sz="2000" dirty="0" smtClean="0">
                <a:solidFill>
                  <a:srgbClr val="000000"/>
                </a:solidFill>
              </a:rPr>
              <a:t>Question 1c. Calculate the numerical values for </a:t>
            </a:r>
            <a:r>
              <a:rPr lang="en-US" sz="2000" i="1" dirty="0" smtClean="0">
                <a:solidFill>
                  <a:srgbClr val="000000"/>
                </a:solidFill>
              </a:rPr>
              <a:t>a</a:t>
            </a:r>
            <a:r>
              <a:rPr lang="en-US" sz="2000" dirty="0" smtClean="0">
                <a:solidFill>
                  <a:srgbClr val="000000"/>
                </a:solidFill>
              </a:rPr>
              <a:t> and </a:t>
            </a:r>
            <a:r>
              <a:rPr lang="en-US" sz="2000" i="1" dirty="0" smtClean="0">
                <a:solidFill>
                  <a:srgbClr val="000000"/>
                </a:solidFill>
              </a:rPr>
              <a:t>U </a:t>
            </a:r>
            <a:r>
              <a:rPr lang="en-US" sz="2000" dirty="0" smtClean="0">
                <a:solidFill>
                  <a:srgbClr val="000000"/>
                </a:solidFill>
              </a:rPr>
              <a:t>using known values:</a:t>
            </a:r>
            <a:r>
              <a:rPr lang="en-US" sz="2000" dirty="0" smtClean="0">
                <a:solidFill>
                  <a:schemeClr val="bg1"/>
                </a:solidFill>
              </a:rPr>
              <a:t> </a:t>
            </a:r>
            <a:r>
              <a:rPr lang="en-US" sz="2000" dirty="0" err="1" smtClean="0">
                <a:solidFill>
                  <a:schemeClr val="bg1"/>
                </a:solidFill>
              </a:rPr>
              <a:t>ρ</a:t>
            </a:r>
            <a:r>
              <a:rPr lang="en-US" sz="2000" baseline="-25000" dirty="0" err="1" smtClean="0">
                <a:solidFill>
                  <a:schemeClr val="bg1"/>
                </a:solidFill>
              </a:rPr>
              <a:t>a</a:t>
            </a:r>
            <a:r>
              <a:rPr lang="en-US" sz="2000" dirty="0" smtClean="0">
                <a:solidFill>
                  <a:schemeClr val="bg1"/>
                </a:solidFill>
              </a:rPr>
              <a:t> = 10</a:t>
            </a:r>
            <a:r>
              <a:rPr lang="en-US" sz="2000" baseline="30000" dirty="0" smtClean="0">
                <a:solidFill>
                  <a:schemeClr val="bg1"/>
                </a:solidFill>
              </a:rPr>
              <a:t>-3</a:t>
            </a:r>
            <a:r>
              <a:rPr lang="en-US" sz="2000" dirty="0" smtClean="0">
                <a:solidFill>
                  <a:schemeClr val="bg1"/>
                </a:solidFill>
              </a:rPr>
              <a:t> g/cm</a:t>
            </a:r>
            <a:r>
              <a:rPr lang="en-US" sz="2000" baseline="30000" dirty="0" smtClean="0">
                <a:solidFill>
                  <a:schemeClr val="bg1"/>
                </a:solidFill>
              </a:rPr>
              <a:t>3</a:t>
            </a:r>
            <a:r>
              <a:rPr lang="en-US" sz="2000" dirty="0" smtClean="0">
                <a:solidFill>
                  <a:schemeClr val="bg1"/>
                </a:solidFill>
              </a:rPr>
              <a:t>, </a:t>
            </a:r>
            <a:r>
              <a:rPr lang="en-US" sz="2000" dirty="0" err="1" smtClean="0">
                <a:solidFill>
                  <a:schemeClr val="bg1"/>
                </a:solidFill>
              </a:rPr>
              <a:t>ρ</a:t>
            </a:r>
            <a:r>
              <a:rPr lang="en-US" sz="2000" baseline="-25000" dirty="0" err="1" smtClean="0">
                <a:solidFill>
                  <a:schemeClr val="bg1"/>
                </a:solidFill>
              </a:rPr>
              <a:t>w</a:t>
            </a:r>
            <a:r>
              <a:rPr lang="en-US" sz="2000" baseline="-25000" dirty="0" smtClean="0">
                <a:solidFill>
                  <a:schemeClr val="bg1"/>
                </a:solidFill>
              </a:rPr>
              <a:t> </a:t>
            </a:r>
            <a:r>
              <a:rPr lang="en-US" sz="2000" dirty="0" smtClean="0">
                <a:solidFill>
                  <a:schemeClr val="bg1"/>
                </a:solidFill>
              </a:rPr>
              <a:t>= 1 g/cm</a:t>
            </a:r>
            <a:r>
              <a:rPr lang="en-US" sz="2000" baseline="30000" dirty="0" smtClean="0">
                <a:solidFill>
                  <a:schemeClr val="bg1"/>
                </a:solidFill>
              </a:rPr>
              <a:t>3</a:t>
            </a:r>
            <a:r>
              <a:rPr lang="en-US" sz="2000" dirty="0" smtClean="0">
                <a:solidFill>
                  <a:schemeClr val="bg1"/>
                </a:solidFill>
              </a:rPr>
              <a:t>,</a:t>
            </a:r>
            <a:r>
              <a:rPr lang="en-US" sz="2000" dirty="0" smtClean="0">
                <a:solidFill>
                  <a:srgbClr val="000000"/>
                </a:solidFill>
              </a:rPr>
              <a:t> gravity </a:t>
            </a:r>
            <a:r>
              <a:rPr lang="en-US" sz="2000" dirty="0" err="1" smtClean="0">
                <a:solidFill>
                  <a:srgbClr val="000000"/>
                </a:solidFill>
              </a:rPr>
              <a:t>g</a:t>
            </a:r>
            <a:r>
              <a:rPr lang="en-US" sz="2000" dirty="0" smtClean="0">
                <a:solidFill>
                  <a:srgbClr val="000000"/>
                </a:solidFill>
              </a:rPr>
              <a:t> ≈ 1000 cm/s</a:t>
            </a:r>
            <a:r>
              <a:rPr lang="en-US" sz="2000" baseline="30000" dirty="0" smtClean="0">
                <a:solidFill>
                  <a:srgbClr val="000000"/>
                </a:solidFill>
              </a:rPr>
              <a:t>2</a:t>
            </a:r>
            <a:r>
              <a:rPr lang="en-US" sz="2000" dirty="0" smtClean="0">
                <a:solidFill>
                  <a:srgbClr val="000000"/>
                </a:solidFill>
              </a:rPr>
              <a:t>, surface tension </a:t>
            </a:r>
            <a:r>
              <a:rPr lang="en-US" sz="2000" dirty="0" err="1" smtClean="0">
                <a:solidFill>
                  <a:srgbClr val="000000"/>
                </a:solidFill>
              </a:rPr>
              <a:t>σ</a:t>
            </a:r>
            <a:r>
              <a:rPr lang="en-US" sz="2000" dirty="0" smtClean="0">
                <a:solidFill>
                  <a:srgbClr val="000000"/>
                </a:solidFill>
              </a:rPr>
              <a:t> = 70 dynes/cm</a:t>
            </a:r>
          </a:p>
          <a:p>
            <a:pPr>
              <a:buNone/>
            </a:pPr>
            <a:endParaRPr lang="en-US" sz="20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300" u="sng" kern="1200" dirty="0" smtClean="0">
                <a:solidFill>
                  <a:srgbClr val="000000"/>
                </a:solidFill>
              </a:rPr>
              <a:t>Activity 3</a:t>
            </a:r>
            <a:r>
              <a:rPr lang="en-US" sz="3300" kern="1200" dirty="0" smtClean="0">
                <a:solidFill>
                  <a:srgbClr val="000000"/>
                </a:solidFill>
              </a:rPr>
              <a:t>: What is the raindrop’s force </a:t>
            </a:r>
            <a:r>
              <a:rPr lang="en-US" sz="3300" i="1" kern="1200" dirty="0" smtClean="0">
                <a:solidFill>
                  <a:srgbClr val="000000"/>
                </a:solidFill>
              </a:rPr>
              <a:t>F</a:t>
            </a:r>
            <a:r>
              <a:rPr lang="en-US" sz="3300" kern="1200" dirty="0" smtClean="0">
                <a:solidFill>
                  <a:srgbClr val="000000"/>
                </a:solidFill>
              </a:rPr>
              <a:t> from a glancing blow on the wing?</a:t>
            </a:r>
            <a:endParaRPr lang="en-US" sz="3300" dirty="0"/>
          </a:p>
        </p:txBody>
      </p:sp>
      <p:pic>
        <p:nvPicPr>
          <p:cNvPr id="6" name="Picture 5" descr="Screen Shot 2011-08-23 at 1.59.32 PM.png"/>
          <p:cNvPicPr>
            <a:picLocks noChangeAspect="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817" b="9412"/>
          <a:stretch/>
        </p:blipFill>
        <p:spPr>
          <a:xfrm>
            <a:off x="4713891" y="2650508"/>
            <a:ext cx="3985742" cy="2673236"/>
          </a:xfrm>
          <a:prstGeom prst="rect">
            <a:avLst/>
          </a:prstGeom>
        </p:spPr>
      </p:pic>
      <p:sp>
        <p:nvSpPr>
          <p:cNvPr id="7" name="TextBox 6"/>
          <p:cNvSpPr txBox="1"/>
          <p:nvPr/>
        </p:nvSpPr>
        <p:spPr>
          <a:xfrm>
            <a:off x="5804701" y="2382034"/>
            <a:ext cx="1434353" cy="338554"/>
          </a:xfrm>
          <a:prstGeom prst="rect">
            <a:avLst/>
          </a:prstGeom>
          <a:noFill/>
        </p:spPr>
        <p:txBody>
          <a:bodyPr wrap="square" rtlCol="0">
            <a:spAutoFit/>
          </a:bodyPr>
          <a:lstStyle/>
          <a:p>
            <a:r>
              <a:rPr lang="en-US" sz="1600" b="1" dirty="0" err="1" smtClean="0">
                <a:solidFill>
                  <a:srgbClr val="FF0000"/>
                </a:solidFill>
                <a:latin typeface="Calibri"/>
                <a:cs typeface="Calibri"/>
              </a:rPr>
              <a:t>τ</a:t>
            </a:r>
            <a:r>
              <a:rPr lang="en-US" sz="1600" b="1" dirty="0">
                <a:solidFill>
                  <a:srgbClr val="FF0000"/>
                </a:solidFill>
                <a:latin typeface="Calibri"/>
                <a:cs typeface="Calibri"/>
              </a:rPr>
              <a:t> </a:t>
            </a:r>
            <a:r>
              <a:rPr lang="en-US" sz="1600" b="1" dirty="0" smtClean="0">
                <a:solidFill>
                  <a:srgbClr val="FF0000"/>
                </a:solidFill>
                <a:latin typeface="Times"/>
                <a:cs typeface="Times"/>
              </a:rPr>
              <a:t>~ </a:t>
            </a:r>
            <a:r>
              <a:rPr lang="en-US" sz="1600" b="1" dirty="0" smtClean="0">
                <a:solidFill>
                  <a:srgbClr val="FF0000"/>
                </a:solidFill>
                <a:latin typeface="Calibri"/>
                <a:cs typeface="Calibri"/>
              </a:rPr>
              <a:t>10</a:t>
            </a:r>
            <a:r>
              <a:rPr lang="en-US" sz="1600" b="1" baseline="30000" dirty="0" smtClean="0">
                <a:solidFill>
                  <a:srgbClr val="FF0000"/>
                </a:solidFill>
                <a:latin typeface="Calibri"/>
                <a:cs typeface="Calibri"/>
              </a:rPr>
              <a:t>- 2 </a:t>
            </a:r>
            <a:r>
              <a:rPr lang="en-US" sz="1600" b="1" dirty="0" err="1" smtClean="0">
                <a:solidFill>
                  <a:srgbClr val="FF0000"/>
                </a:solidFill>
                <a:latin typeface="Calibri"/>
                <a:cs typeface="Calibri"/>
              </a:rPr>
              <a:t>s</a:t>
            </a:r>
            <a:endParaRPr lang="en-US" sz="1600" b="1" dirty="0">
              <a:solidFill>
                <a:srgbClr val="FF0000"/>
              </a:solidFill>
              <a:latin typeface="Calibri"/>
              <a:cs typeface="Calibri"/>
            </a:endParaRPr>
          </a:p>
        </p:txBody>
      </p:sp>
      <p:grpSp>
        <p:nvGrpSpPr>
          <p:cNvPr id="9" name="Group 8"/>
          <p:cNvGrpSpPr/>
          <p:nvPr/>
        </p:nvGrpSpPr>
        <p:grpSpPr>
          <a:xfrm>
            <a:off x="918724" y="2895846"/>
            <a:ext cx="2300942" cy="1992980"/>
            <a:chOff x="5748051" y="1029199"/>
            <a:chExt cx="2300942" cy="1992980"/>
          </a:xfrm>
        </p:grpSpPr>
        <p:cxnSp>
          <p:nvCxnSpPr>
            <p:cNvPr id="10" name="Straight Connector 9"/>
            <p:cNvCxnSpPr/>
            <p:nvPr/>
          </p:nvCxnSpPr>
          <p:spPr>
            <a:xfrm rot="5400000">
              <a:off x="6399336" y="1588880"/>
              <a:ext cx="987552" cy="1095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Mosquito.jp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7395" r="6372" b="25677"/>
            <a:stretch/>
          </p:blipFill>
          <p:spPr>
            <a:xfrm rot="1659605">
              <a:off x="5748051" y="1393592"/>
              <a:ext cx="2300942" cy="1628587"/>
            </a:xfrm>
            <a:prstGeom prst="rect">
              <a:avLst/>
            </a:prstGeom>
          </p:spPr>
        </p:pic>
        <p:sp>
          <p:nvSpPr>
            <p:cNvPr id="12" name="Arc 11"/>
            <p:cNvSpPr/>
            <p:nvPr/>
          </p:nvSpPr>
          <p:spPr>
            <a:xfrm rot="19977542">
              <a:off x="6821379" y="1464309"/>
              <a:ext cx="657789" cy="932608"/>
            </a:xfrm>
            <a:prstGeom prst="arc">
              <a:avLst>
                <a:gd name="adj1" fmla="val 16464594"/>
                <a:gd name="adj2" fmla="val 18771551"/>
              </a:avLst>
            </a:prstGeom>
            <a:ln cap="rnd">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983502" y="1029199"/>
              <a:ext cx="313880" cy="707886"/>
            </a:xfrm>
            <a:prstGeom prst="rect">
              <a:avLst/>
            </a:prstGeom>
            <a:noFill/>
          </p:spPr>
          <p:txBody>
            <a:bodyPr wrap="square" rtlCol="0">
              <a:spAutoFit/>
            </a:bodyPr>
            <a:lstStyle/>
            <a:p>
              <a:r>
                <a:rPr lang="en-US" dirty="0" err="1" smtClean="0">
                  <a:solidFill>
                    <a:srgbClr val="000000"/>
                  </a:solidFill>
                </a:rPr>
                <a:t>θ</a:t>
              </a:r>
              <a:endParaRPr lang="en-US" dirty="0">
                <a:solidFill>
                  <a:srgbClr val="000000"/>
                </a:solidFill>
              </a:endParaRPr>
            </a:p>
          </p:txBody>
        </p:sp>
        <p:cxnSp>
          <p:nvCxnSpPr>
            <p:cNvPr id="14" name="Straight Connector 13"/>
            <p:cNvCxnSpPr/>
            <p:nvPr/>
          </p:nvCxnSpPr>
          <p:spPr>
            <a:xfrm rot="5400000" flipH="1" flipV="1">
              <a:off x="6761920" y="1372633"/>
              <a:ext cx="882883" cy="523836"/>
            </a:xfrm>
            <a:prstGeom prst="line">
              <a:avLst/>
            </a:prstGeom>
            <a:ln w="25400">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7558714" y="1622367"/>
              <a:ext cx="467360" cy="467360"/>
            </a:xfrm>
            <a:prstGeom prst="ellipse">
              <a:avLst/>
            </a:prstGeom>
            <a:solidFill>
              <a:srgbClr val="3082B6"/>
            </a:solidFill>
            <a:ln>
              <a:solidFill>
                <a:srgbClr val="1C477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flipH="1" flipV="1">
              <a:off x="6463700" y="1553869"/>
              <a:ext cx="919819" cy="44349"/>
            </a:xfrm>
            <a:prstGeom prst="line">
              <a:avLst/>
            </a:prstGeom>
            <a:ln w="25400">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rot="5400000">
              <a:off x="7494087" y="2164921"/>
              <a:ext cx="596557" cy="1588"/>
            </a:xfrm>
            <a:prstGeom prst="straightConnector1">
              <a:avLst/>
            </a:prstGeom>
            <a:solidFill>
              <a:schemeClr val="accent1"/>
            </a:solidFill>
            <a:ln w="9525" cap="flat" cmpd="sng" algn="ctr">
              <a:solidFill>
                <a:srgbClr val="800000"/>
              </a:solidFill>
              <a:prstDash val="solid"/>
              <a:round/>
              <a:headEnd type="none" w="med" len="med"/>
              <a:tailEnd type="arrow"/>
            </a:ln>
            <a:effectLst/>
          </p:spPr>
        </p:cxnSp>
      </p:grpSp>
      <p:sp>
        <p:nvSpPr>
          <p:cNvPr id="18" name="TextBox 17"/>
          <p:cNvSpPr txBox="1"/>
          <p:nvPr/>
        </p:nvSpPr>
        <p:spPr>
          <a:xfrm>
            <a:off x="2982275" y="4195142"/>
            <a:ext cx="410088" cy="400110"/>
          </a:xfrm>
          <a:prstGeom prst="rect">
            <a:avLst/>
          </a:prstGeom>
          <a:noFill/>
        </p:spPr>
        <p:txBody>
          <a:bodyPr wrap="none" rtlCol="0">
            <a:spAutoFit/>
          </a:bodyPr>
          <a:lstStyle/>
          <a:p>
            <a:r>
              <a:rPr lang="en-US" i="1" dirty="0" smtClean="0">
                <a:solidFill>
                  <a:srgbClr val="800000"/>
                </a:solidFill>
              </a:rPr>
              <a:t>F</a:t>
            </a:r>
            <a:endParaRPr lang="en-US" i="1" dirty="0">
              <a:solidFill>
                <a:srgbClr val="800000"/>
              </a:solidFill>
            </a:endParaRPr>
          </a:p>
        </p:txBody>
      </p:sp>
      <p:cxnSp>
        <p:nvCxnSpPr>
          <p:cNvPr id="20" name="Straight Arrow Connector 19"/>
          <p:cNvCxnSpPr/>
          <p:nvPr/>
        </p:nvCxnSpPr>
        <p:spPr bwMode="auto">
          <a:xfrm>
            <a:off x="5926044" y="2982785"/>
            <a:ext cx="615692" cy="1588"/>
          </a:xfrm>
          <a:prstGeom prst="straightConnector1">
            <a:avLst/>
          </a:prstGeom>
          <a:solidFill>
            <a:schemeClr val="accent1"/>
          </a:solidFill>
          <a:ln w="19050" cap="flat" cmpd="sng" algn="ctr">
            <a:solidFill>
              <a:srgbClr val="FF0000"/>
            </a:solidFill>
            <a:prstDash val="solid"/>
            <a:round/>
            <a:headEnd type="triangle" w="lg" len="lg"/>
            <a:tailEnd type="triangle" w="lg" len="lg"/>
          </a:ln>
          <a:effectLst/>
        </p:spPr>
      </p:cxnSp>
      <p:sp>
        <p:nvSpPr>
          <p:cNvPr id="21" name="TextBox 20"/>
          <p:cNvSpPr txBox="1"/>
          <p:nvPr/>
        </p:nvSpPr>
        <p:spPr>
          <a:xfrm>
            <a:off x="269366" y="5099600"/>
            <a:ext cx="5493812" cy="1323439"/>
          </a:xfrm>
          <a:prstGeom prst="rect">
            <a:avLst/>
          </a:prstGeom>
          <a:noFill/>
        </p:spPr>
        <p:txBody>
          <a:bodyPr wrap="none" rtlCol="0">
            <a:spAutoFit/>
          </a:bodyPr>
          <a:lstStyle/>
          <a:p>
            <a:r>
              <a:rPr lang="en-US" dirty="0" smtClean="0">
                <a:solidFill>
                  <a:srgbClr val="000000"/>
                </a:solidFill>
              </a:rPr>
              <a:t>Given: </a:t>
            </a:r>
          </a:p>
          <a:p>
            <a:pPr>
              <a:buFontTx/>
              <a:buChar char="-"/>
            </a:pPr>
            <a:r>
              <a:rPr lang="en-US" dirty="0" smtClean="0">
                <a:solidFill>
                  <a:srgbClr val="000000"/>
                </a:solidFill>
              </a:rPr>
              <a:t>angular acceleration as shown in graph above</a:t>
            </a:r>
          </a:p>
          <a:p>
            <a:pPr>
              <a:buFontTx/>
              <a:buChar char="-"/>
            </a:pPr>
            <a:r>
              <a:rPr lang="en-US" dirty="0" smtClean="0">
                <a:solidFill>
                  <a:srgbClr val="000000"/>
                </a:solidFill>
              </a:rPr>
              <a:t>impact radius </a:t>
            </a:r>
            <a:r>
              <a:rPr lang="en-US" i="1" dirty="0" err="1" smtClean="0">
                <a:solidFill>
                  <a:srgbClr val="000000"/>
                </a:solidFill>
              </a:rPr>
              <a:t>r</a:t>
            </a:r>
            <a:r>
              <a:rPr lang="en-US" dirty="0" smtClean="0">
                <a:solidFill>
                  <a:srgbClr val="000000"/>
                </a:solidFill>
              </a:rPr>
              <a:t> = 1 mm</a:t>
            </a:r>
          </a:p>
          <a:p>
            <a:pPr>
              <a:buFontTx/>
              <a:buChar char="-"/>
            </a:pPr>
            <a:r>
              <a:rPr lang="en-US" dirty="0" smtClean="0">
                <a:solidFill>
                  <a:srgbClr val="000000"/>
                </a:solidFill>
              </a:rPr>
              <a:t>radius of mosquito, </a:t>
            </a:r>
            <a:r>
              <a:rPr lang="en-US" i="1" dirty="0" smtClean="0">
                <a:solidFill>
                  <a:srgbClr val="000000"/>
                </a:solidFill>
              </a:rPr>
              <a:t>R</a:t>
            </a:r>
            <a:r>
              <a:rPr lang="en-US" dirty="0" smtClean="0">
                <a:solidFill>
                  <a:srgbClr val="000000"/>
                </a:solidFill>
              </a:rPr>
              <a:t> ~ 1 mm,  and mass </a:t>
            </a:r>
            <a:r>
              <a:rPr lang="en-US" i="1" dirty="0" err="1" smtClean="0">
                <a:solidFill>
                  <a:srgbClr val="000000"/>
                </a:solidFill>
              </a:rPr>
              <a:t>m</a:t>
            </a:r>
            <a:r>
              <a:rPr lang="en-US" i="1" dirty="0" smtClean="0">
                <a:solidFill>
                  <a:srgbClr val="000000"/>
                </a:solidFill>
              </a:rPr>
              <a:t> </a:t>
            </a:r>
            <a:r>
              <a:rPr lang="en-US" dirty="0" smtClean="0">
                <a:solidFill>
                  <a:srgbClr val="000000"/>
                </a:solidFill>
              </a:rPr>
              <a:t>~ 1 mg </a:t>
            </a:r>
            <a:endParaRPr lang="en-US" dirty="0">
              <a:solidFill>
                <a:srgbClr val="000000"/>
              </a:solidFill>
            </a:endParaRPr>
          </a:p>
        </p:txBody>
      </p:sp>
      <p:sp>
        <p:nvSpPr>
          <p:cNvPr id="26" name="TextBox 25"/>
          <p:cNvSpPr txBox="1"/>
          <p:nvPr/>
        </p:nvSpPr>
        <p:spPr>
          <a:xfrm>
            <a:off x="6695658" y="5292037"/>
            <a:ext cx="1386668" cy="400110"/>
          </a:xfrm>
          <a:prstGeom prst="rect">
            <a:avLst/>
          </a:prstGeom>
          <a:noFill/>
        </p:spPr>
        <p:txBody>
          <a:bodyPr wrap="none" rtlCol="0">
            <a:spAutoFit/>
          </a:bodyPr>
          <a:lstStyle/>
          <a:p>
            <a:r>
              <a:rPr lang="en-US" dirty="0" smtClean="0">
                <a:solidFill>
                  <a:srgbClr val="000000"/>
                </a:solidFill>
              </a:rPr>
              <a:t>Time </a:t>
            </a:r>
            <a:r>
              <a:rPr lang="en-US" i="1" dirty="0" err="1" smtClean="0">
                <a:solidFill>
                  <a:srgbClr val="000000"/>
                </a:solidFill>
              </a:rPr>
              <a:t>t</a:t>
            </a:r>
            <a:r>
              <a:rPr lang="en-US" dirty="0" smtClean="0">
                <a:solidFill>
                  <a:srgbClr val="000000"/>
                </a:solidFill>
              </a:rPr>
              <a:t> [ms]</a:t>
            </a:r>
            <a:endParaRPr lang="en-US" dirty="0">
              <a:solidFill>
                <a:srgbClr val="000000"/>
              </a:solidFill>
            </a:endParaRPr>
          </a:p>
        </p:txBody>
      </p:sp>
      <p:sp>
        <p:nvSpPr>
          <p:cNvPr id="27" name="TextBox 26"/>
          <p:cNvSpPr txBox="1"/>
          <p:nvPr/>
        </p:nvSpPr>
        <p:spPr>
          <a:xfrm rot="16200000">
            <a:off x="3463273" y="3771781"/>
            <a:ext cx="2113454" cy="400110"/>
          </a:xfrm>
          <a:prstGeom prst="rect">
            <a:avLst/>
          </a:prstGeom>
          <a:noFill/>
        </p:spPr>
        <p:txBody>
          <a:bodyPr wrap="none" rtlCol="0">
            <a:spAutoFit/>
          </a:bodyPr>
          <a:lstStyle/>
          <a:p>
            <a:r>
              <a:rPr lang="en-US" dirty="0" smtClean="0">
                <a:solidFill>
                  <a:srgbClr val="000000"/>
                </a:solidFill>
              </a:rPr>
              <a:t>Angular deflection</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 What is the final speed of raindrop-cum-mosquito after impact? </a:t>
            </a:r>
            <a:endParaRPr lang="en-US" dirty="0"/>
          </a:p>
        </p:txBody>
      </p:sp>
      <p:sp>
        <p:nvSpPr>
          <p:cNvPr id="3" name="Content Placeholder 2"/>
          <p:cNvSpPr>
            <a:spLocks noGrp="1"/>
          </p:cNvSpPr>
          <p:nvPr>
            <p:ph idx="1"/>
          </p:nvPr>
        </p:nvSpPr>
        <p:spPr/>
        <p:txBody>
          <a:bodyPr/>
          <a:lstStyle/>
          <a:p>
            <a:pPr>
              <a:buNone/>
            </a:pPr>
            <a:endParaRPr lang="en-US" dirty="0" smtClean="0">
              <a:solidFill>
                <a:srgbClr val="000000"/>
              </a:solidFill>
            </a:endParaRPr>
          </a:p>
          <a:p>
            <a:pPr>
              <a:buNone/>
            </a:pPr>
            <a:r>
              <a:rPr lang="en-US" dirty="0" smtClean="0">
                <a:solidFill>
                  <a:srgbClr val="000000"/>
                </a:solidFill>
              </a:rPr>
              <a:t>Consider conservation of linear momentum.  In particular consider the momentum before and after impact.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6"/>
          <p:cNvGrpSpPr/>
          <p:nvPr/>
        </p:nvGrpSpPr>
        <p:grpSpPr>
          <a:xfrm>
            <a:off x="326328" y="764874"/>
            <a:ext cx="2544024" cy="3131720"/>
            <a:chOff x="631128" y="1225931"/>
            <a:chExt cx="2544024" cy="3131720"/>
          </a:xfrm>
        </p:grpSpPr>
        <p:grpSp>
          <p:nvGrpSpPr>
            <p:cNvPr id="4" name="Group 21"/>
            <p:cNvGrpSpPr/>
            <p:nvPr/>
          </p:nvGrpSpPr>
          <p:grpSpPr>
            <a:xfrm>
              <a:off x="631128" y="1225931"/>
              <a:ext cx="2544024" cy="3131720"/>
              <a:chOff x="631128" y="1677947"/>
              <a:chExt cx="2544024" cy="3131720"/>
            </a:xfrm>
          </p:grpSpPr>
          <p:sp>
            <p:nvSpPr>
              <p:cNvPr id="10" name="Oval 9"/>
              <p:cNvSpPr/>
              <p:nvPr/>
            </p:nvSpPr>
            <p:spPr bwMode="auto">
              <a:xfrm>
                <a:off x="2064083" y="2830347"/>
                <a:ext cx="962527" cy="1002631"/>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Times" charset="0"/>
                </a:endParaRPr>
              </a:p>
            </p:txBody>
          </p:sp>
          <p:sp>
            <p:nvSpPr>
              <p:cNvPr id="6" name="Oval 5"/>
              <p:cNvSpPr/>
              <p:nvPr/>
            </p:nvSpPr>
            <p:spPr bwMode="auto">
              <a:xfrm>
                <a:off x="640573" y="1677947"/>
                <a:ext cx="962527" cy="1002631"/>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Times" charset="0"/>
                </a:endParaRPr>
              </a:p>
            </p:txBody>
          </p:sp>
          <p:sp>
            <p:nvSpPr>
              <p:cNvPr id="9" name="Rectangle 8"/>
              <p:cNvSpPr/>
              <p:nvPr/>
            </p:nvSpPr>
            <p:spPr bwMode="auto">
              <a:xfrm>
                <a:off x="2083945" y="3469972"/>
                <a:ext cx="930440" cy="863599"/>
              </a:xfrm>
              <a:prstGeom prst="rect">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Times" charset="0"/>
                </a:endParaRPr>
              </a:p>
            </p:txBody>
          </p:sp>
          <p:cxnSp>
            <p:nvCxnSpPr>
              <p:cNvPr id="11" name="Straight Arrow Connector 10"/>
              <p:cNvCxnSpPr>
                <a:stCxn id="6" idx="4"/>
              </p:cNvCxnSpPr>
              <p:nvPr/>
            </p:nvCxnSpPr>
            <p:spPr bwMode="auto">
              <a:xfrm flipH="1">
                <a:off x="1115079" y="2680578"/>
                <a:ext cx="6758" cy="459548"/>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13" name="Rectangle 12"/>
              <p:cNvSpPr/>
              <p:nvPr/>
            </p:nvSpPr>
            <p:spPr bwMode="auto">
              <a:xfrm>
                <a:off x="631128" y="3481243"/>
                <a:ext cx="930440" cy="863599"/>
              </a:xfrm>
              <a:prstGeom prst="rect">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imes" charset="0"/>
                </a:endParaRPr>
              </a:p>
            </p:txBody>
          </p:sp>
          <p:sp>
            <p:nvSpPr>
              <p:cNvPr id="12" name="TextBox 11"/>
              <p:cNvSpPr txBox="1"/>
              <p:nvPr/>
            </p:nvSpPr>
            <p:spPr>
              <a:xfrm>
                <a:off x="2575401" y="4357366"/>
                <a:ext cx="599751" cy="400110"/>
              </a:xfrm>
              <a:prstGeom prst="rect">
                <a:avLst/>
              </a:prstGeom>
              <a:noFill/>
            </p:spPr>
            <p:txBody>
              <a:bodyPr wrap="square" rtlCol="0">
                <a:spAutoFit/>
              </a:bodyPr>
              <a:lstStyle/>
              <a:p>
                <a:pPr algn="ctr"/>
                <a:r>
                  <a:rPr lang="en-US" i="1" dirty="0" smtClean="0">
                    <a:solidFill>
                      <a:srgbClr val="000000"/>
                    </a:solidFill>
                    <a:latin typeface="Verdana"/>
                    <a:cs typeface="Verdana"/>
                  </a:rPr>
                  <a:t>u</a:t>
                </a:r>
                <a:r>
                  <a:rPr lang="en-US" dirty="0" smtClean="0">
                    <a:solidFill>
                      <a:srgbClr val="000000"/>
                    </a:solidFill>
                    <a:latin typeface="Verdana"/>
                    <a:cs typeface="Verdana"/>
                  </a:rPr>
                  <a:t>’</a:t>
                </a:r>
                <a:endParaRPr lang="en-US" baseline="-25000" dirty="0">
                  <a:solidFill>
                    <a:srgbClr val="000000"/>
                  </a:solidFill>
                  <a:latin typeface="Verdana"/>
                  <a:cs typeface="Verdana"/>
                </a:endParaRPr>
              </a:p>
            </p:txBody>
          </p:sp>
          <p:sp>
            <p:nvSpPr>
              <p:cNvPr id="16" name="TextBox 15"/>
              <p:cNvSpPr txBox="1"/>
              <p:nvPr/>
            </p:nvSpPr>
            <p:spPr>
              <a:xfrm>
                <a:off x="857991" y="1951796"/>
                <a:ext cx="599751" cy="400110"/>
              </a:xfrm>
              <a:prstGeom prst="rect">
                <a:avLst/>
              </a:prstGeom>
              <a:noFill/>
            </p:spPr>
            <p:txBody>
              <a:bodyPr wrap="square" rtlCol="0">
                <a:spAutoFit/>
              </a:bodyPr>
              <a:lstStyle/>
              <a:p>
                <a:pPr algn="ctr"/>
                <a:r>
                  <a:rPr lang="en-US" i="1" dirty="0" smtClean="0">
                    <a:solidFill>
                      <a:srgbClr val="000000"/>
                    </a:solidFill>
                    <a:latin typeface="Verdana"/>
                    <a:cs typeface="Verdana"/>
                  </a:rPr>
                  <a:t>m</a:t>
                </a:r>
                <a:r>
                  <a:rPr lang="en-US" baseline="-25000" dirty="0" smtClean="0">
                    <a:solidFill>
                      <a:srgbClr val="000000"/>
                    </a:solidFill>
                    <a:latin typeface="Verdana"/>
                    <a:cs typeface="Verdana"/>
                  </a:rPr>
                  <a:t>1</a:t>
                </a:r>
                <a:endParaRPr lang="en-US" baseline="-25000" dirty="0">
                  <a:solidFill>
                    <a:srgbClr val="000000"/>
                  </a:solidFill>
                  <a:latin typeface="Verdana"/>
                  <a:cs typeface="Verdana"/>
                </a:endParaRPr>
              </a:p>
            </p:txBody>
          </p:sp>
          <p:sp>
            <p:nvSpPr>
              <p:cNvPr id="17" name="TextBox 16"/>
              <p:cNvSpPr txBox="1"/>
              <p:nvPr/>
            </p:nvSpPr>
            <p:spPr>
              <a:xfrm>
                <a:off x="2301622" y="2961593"/>
                <a:ext cx="599751" cy="400110"/>
              </a:xfrm>
              <a:prstGeom prst="rect">
                <a:avLst/>
              </a:prstGeom>
              <a:noFill/>
            </p:spPr>
            <p:txBody>
              <a:bodyPr wrap="square" rtlCol="0">
                <a:spAutoFit/>
              </a:bodyPr>
              <a:lstStyle/>
              <a:p>
                <a:pPr algn="ctr"/>
                <a:r>
                  <a:rPr lang="en-US" i="1" dirty="0" smtClean="0">
                    <a:solidFill>
                      <a:srgbClr val="000000"/>
                    </a:solidFill>
                    <a:latin typeface="Verdana"/>
                    <a:cs typeface="Verdana"/>
                  </a:rPr>
                  <a:t>m</a:t>
                </a:r>
                <a:r>
                  <a:rPr lang="en-US" baseline="-25000" dirty="0" smtClean="0">
                    <a:solidFill>
                      <a:srgbClr val="000000"/>
                    </a:solidFill>
                    <a:latin typeface="Verdana"/>
                    <a:cs typeface="Verdana"/>
                  </a:rPr>
                  <a:t>1</a:t>
                </a:r>
                <a:endParaRPr lang="en-US" baseline="-25000" dirty="0">
                  <a:solidFill>
                    <a:srgbClr val="000000"/>
                  </a:solidFill>
                  <a:latin typeface="Verdana"/>
                  <a:cs typeface="Verdana"/>
                </a:endParaRPr>
              </a:p>
            </p:txBody>
          </p:sp>
          <p:sp>
            <p:nvSpPr>
              <p:cNvPr id="18" name="TextBox 17"/>
              <p:cNvSpPr txBox="1"/>
              <p:nvPr/>
            </p:nvSpPr>
            <p:spPr>
              <a:xfrm>
                <a:off x="1123293" y="2657443"/>
                <a:ext cx="599751" cy="400110"/>
              </a:xfrm>
              <a:prstGeom prst="rect">
                <a:avLst/>
              </a:prstGeom>
              <a:noFill/>
            </p:spPr>
            <p:txBody>
              <a:bodyPr wrap="square" rtlCol="0">
                <a:spAutoFit/>
              </a:bodyPr>
              <a:lstStyle/>
              <a:p>
                <a:pPr algn="ctr"/>
                <a:r>
                  <a:rPr lang="en-US" i="1" dirty="0" smtClean="0">
                    <a:solidFill>
                      <a:srgbClr val="000000"/>
                    </a:solidFill>
                    <a:latin typeface="Verdana"/>
                    <a:cs typeface="Verdana"/>
                  </a:rPr>
                  <a:t>u</a:t>
                </a:r>
                <a:r>
                  <a:rPr lang="en-US" baseline="-25000" dirty="0" smtClean="0">
                    <a:solidFill>
                      <a:srgbClr val="000000"/>
                    </a:solidFill>
                    <a:latin typeface="Verdana"/>
                    <a:cs typeface="Verdana"/>
                  </a:rPr>
                  <a:t>1</a:t>
                </a:r>
                <a:endParaRPr lang="en-US" baseline="-25000" dirty="0">
                  <a:solidFill>
                    <a:srgbClr val="000000"/>
                  </a:solidFill>
                  <a:latin typeface="Verdana"/>
                  <a:cs typeface="Verdana"/>
                </a:endParaRPr>
              </a:p>
            </p:txBody>
          </p:sp>
          <p:cxnSp>
            <p:nvCxnSpPr>
              <p:cNvPr id="19" name="Straight Arrow Connector 18"/>
              <p:cNvCxnSpPr/>
              <p:nvPr/>
            </p:nvCxnSpPr>
            <p:spPr bwMode="auto">
              <a:xfrm flipH="1">
                <a:off x="2555180" y="4350119"/>
                <a:ext cx="6758" cy="459548"/>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21" name="TextBox 20"/>
              <p:cNvSpPr txBox="1"/>
              <p:nvPr/>
            </p:nvSpPr>
            <p:spPr>
              <a:xfrm>
                <a:off x="2245172" y="3709543"/>
                <a:ext cx="599751" cy="400110"/>
              </a:xfrm>
              <a:prstGeom prst="rect">
                <a:avLst/>
              </a:prstGeom>
              <a:noFill/>
            </p:spPr>
            <p:txBody>
              <a:bodyPr wrap="square" rtlCol="0">
                <a:spAutoFit/>
              </a:bodyPr>
              <a:lstStyle/>
              <a:p>
                <a:pPr algn="ctr"/>
                <a:r>
                  <a:rPr lang="en-US" i="1" dirty="0" smtClean="0">
                    <a:solidFill>
                      <a:srgbClr val="000000"/>
                    </a:solidFill>
                    <a:latin typeface="Verdana"/>
                    <a:cs typeface="Verdana"/>
                  </a:rPr>
                  <a:t>m</a:t>
                </a:r>
                <a:r>
                  <a:rPr lang="en-US" baseline="-25000" dirty="0" smtClean="0">
                    <a:solidFill>
                      <a:srgbClr val="000000"/>
                    </a:solidFill>
                    <a:latin typeface="Verdana"/>
                    <a:cs typeface="Verdana"/>
                  </a:rPr>
                  <a:t>2</a:t>
                </a:r>
                <a:endParaRPr lang="en-US" baseline="-25000" dirty="0">
                  <a:solidFill>
                    <a:srgbClr val="000000"/>
                  </a:solidFill>
                  <a:latin typeface="Verdana"/>
                  <a:cs typeface="Verdana"/>
                </a:endParaRPr>
              </a:p>
            </p:txBody>
          </p:sp>
        </p:grpSp>
        <p:sp>
          <p:nvSpPr>
            <p:cNvPr id="22" name="TextBox 21"/>
            <p:cNvSpPr txBox="1"/>
            <p:nvPr/>
          </p:nvSpPr>
          <p:spPr>
            <a:xfrm>
              <a:off x="822772" y="3259837"/>
              <a:ext cx="599751" cy="400110"/>
            </a:xfrm>
            <a:prstGeom prst="rect">
              <a:avLst/>
            </a:prstGeom>
            <a:noFill/>
          </p:spPr>
          <p:txBody>
            <a:bodyPr wrap="square" rtlCol="0">
              <a:spAutoFit/>
            </a:bodyPr>
            <a:lstStyle/>
            <a:p>
              <a:pPr algn="ctr"/>
              <a:r>
                <a:rPr lang="en-US" i="1" dirty="0" smtClean="0">
                  <a:solidFill>
                    <a:srgbClr val="000000"/>
                  </a:solidFill>
                  <a:latin typeface="Verdana"/>
                  <a:cs typeface="Verdana"/>
                </a:rPr>
                <a:t>m</a:t>
              </a:r>
              <a:r>
                <a:rPr lang="en-US" baseline="-25000" dirty="0" smtClean="0">
                  <a:solidFill>
                    <a:srgbClr val="000000"/>
                  </a:solidFill>
                  <a:latin typeface="Verdana"/>
                  <a:cs typeface="Verdana"/>
                </a:rPr>
                <a:t>2</a:t>
              </a:r>
              <a:endParaRPr lang="en-US" baseline="-25000" dirty="0">
                <a:solidFill>
                  <a:srgbClr val="000000"/>
                </a:solidFill>
                <a:latin typeface="Verdana"/>
                <a:cs typeface="Verdana"/>
              </a:endParaRPr>
            </a:p>
          </p:txBody>
        </p:sp>
      </p:grpSp>
      <p:graphicFrame>
        <p:nvGraphicFramePr>
          <p:cNvPr id="26" name="Object 2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6420620"/>
              </p:ext>
            </p:extLst>
          </p:nvPr>
        </p:nvGraphicFramePr>
        <p:xfrm>
          <a:off x="5638377" y="7660679"/>
          <a:ext cx="402115" cy="911461"/>
        </p:xfrm>
        <a:graphic>
          <a:graphicData uri="http://schemas.openxmlformats.org/presentationml/2006/ole">
            <p:oleObj spid="_x0000_s2723843" name="Equation" r:id="rId4" imgW="190500" imgH="431800" progId="Equation.3">
              <p:embed/>
            </p:oleObj>
          </a:graphicData>
        </a:graphic>
      </p:graphicFrame>
      <p:sp>
        <p:nvSpPr>
          <p:cNvPr id="31" name="TextBox 30"/>
          <p:cNvSpPr txBox="1"/>
          <p:nvPr/>
        </p:nvSpPr>
        <p:spPr>
          <a:xfrm>
            <a:off x="2404534" y="254003"/>
            <a:ext cx="4250266" cy="707886"/>
          </a:xfrm>
          <a:prstGeom prst="rect">
            <a:avLst/>
          </a:prstGeom>
          <a:noFill/>
        </p:spPr>
        <p:txBody>
          <a:bodyPr wrap="square" rtlCol="0">
            <a:spAutoFit/>
          </a:bodyPr>
          <a:lstStyle/>
          <a:p>
            <a:pPr algn="ctr"/>
            <a:r>
              <a:rPr lang="en-US" sz="4000" dirty="0" smtClean="0">
                <a:solidFill>
                  <a:srgbClr val="000000"/>
                </a:solidFill>
              </a:rPr>
              <a:t>Inelastic Impact</a:t>
            </a:r>
            <a:endParaRPr lang="en-US" sz="4000" dirty="0">
              <a:solidFill>
                <a:srgbClr val="000000"/>
              </a:solidFill>
            </a:endParaRPr>
          </a:p>
        </p:txBody>
      </p:sp>
      <p:pic>
        <p:nvPicPr>
          <p:cNvPr id="20" name="Picture 19" descr="untitled.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646806" y="1304969"/>
            <a:ext cx="5689600" cy="4279900"/>
          </a:xfrm>
          <a:prstGeom prst="rect">
            <a:avLst/>
          </a:prstGeom>
        </p:spPr>
      </p:pic>
      <p:sp>
        <p:nvSpPr>
          <p:cNvPr id="23" name="TextBox 22"/>
          <p:cNvSpPr txBox="1"/>
          <p:nvPr/>
        </p:nvSpPr>
        <p:spPr>
          <a:xfrm>
            <a:off x="4887062" y="5542207"/>
            <a:ext cx="3917534" cy="400110"/>
          </a:xfrm>
          <a:prstGeom prst="rect">
            <a:avLst/>
          </a:prstGeom>
          <a:noFill/>
        </p:spPr>
        <p:txBody>
          <a:bodyPr wrap="none" rtlCol="0">
            <a:spAutoFit/>
          </a:bodyPr>
          <a:lstStyle/>
          <a:p>
            <a:r>
              <a:rPr lang="en-US" dirty="0" smtClean="0">
                <a:solidFill>
                  <a:schemeClr val="bg1"/>
                </a:solidFill>
              </a:rPr>
              <a:t>mass of raindrop / mass of mosquito</a:t>
            </a:r>
            <a:endParaRPr lang="en-US" dirty="0">
              <a:solidFill>
                <a:schemeClr val="bg1"/>
              </a:solidFill>
            </a:endParaRPr>
          </a:p>
        </p:txBody>
      </p:sp>
      <p:sp>
        <p:nvSpPr>
          <p:cNvPr id="24" name="TextBox 23"/>
          <p:cNvSpPr txBox="1"/>
          <p:nvPr/>
        </p:nvSpPr>
        <p:spPr>
          <a:xfrm rot="16200000">
            <a:off x="1519990" y="2443955"/>
            <a:ext cx="3828839" cy="400110"/>
          </a:xfrm>
          <a:prstGeom prst="rect">
            <a:avLst/>
          </a:prstGeom>
          <a:noFill/>
        </p:spPr>
        <p:txBody>
          <a:bodyPr wrap="square" rtlCol="0">
            <a:spAutoFit/>
          </a:bodyPr>
          <a:lstStyle/>
          <a:p>
            <a:r>
              <a:rPr lang="en-US" dirty="0" smtClean="0">
                <a:solidFill>
                  <a:srgbClr val="000000"/>
                </a:solidFill>
              </a:rPr>
              <a:t>final speed / initial speed</a:t>
            </a:r>
            <a:endParaRPr lang="en-US"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44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353882" y="477098"/>
          <a:ext cx="6477000" cy="6265438"/>
        </p:xfrm>
        <a:graphic>
          <a:graphicData uri="http://schemas.openxmlformats.org/drawingml/2006/table">
            <a:tbl>
              <a:tblPr/>
              <a:tblGrid>
                <a:gridCol w="4181048"/>
                <a:gridCol w="2295952"/>
              </a:tblGrid>
              <a:tr h="319390">
                <a:tc>
                  <a:txBody>
                    <a:bodyPr/>
                    <a:lstStyle/>
                    <a:p>
                      <a:pPr algn="ctr" fontAlgn="b"/>
                      <a:r>
                        <a:rPr lang="en-US" sz="1200" b="1" i="0" u="none" strike="noStrike" dirty="0" smtClean="0">
                          <a:noFill/>
                          <a:latin typeface="Calibri"/>
                        </a:rPr>
                        <a:t>Insects</a:t>
                      </a:r>
                      <a:endParaRPr lang="en-US" sz="1200" b="1" i="0" u="none" strike="noStrike" dirty="0">
                        <a:noFill/>
                        <a:latin typeface="Calibri"/>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Calibri"/>
                        </a:rPr>
                        <a:t>Mass (mg)</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Parasitic wasp, </a:t>
                      </a:r>
                      <a:r>
                        <a:rPr lang="en-US" sz="1200" b="0" i="1" u="none" strike="noStrike" dirty="0" err="1">
                          <a:noFill/>
                          <a:latin typeface="URWPalladioL"/>
                        </a:rPr>
                        <a:t>Encarsia</a:t>
                      </a:r>
                      <a:r>
                        <a:rPr lang="en-US" sz="1200" b="0" i="1" u="none" strike="noStrike" dirty="0">
                          <a:noFill/>
                          <a:latin typeface="URWPalladioL"/>
                        </a:rPr>
                        <a:t> </a:t>
                      </a:r>
                      <a:r>
                        <a:rPr lang="en-US" sz="1200" b="0" i="1" u="none" strike="noStrike" dirty="0" err="1">
                          <a:noFill/>
                          <a:latin typeface="URWPalladioL"/>
                        </a:rPr>
                        <a:t>formosa</a:t>
                      </a:r>
                      <a:r>
                        <a:rPr lang="en-US" sz="1200" b="0" i="1" u="none" strike="noStrike" dirty="0" smtClean="0">
                          <a:noFill/>
                          <a:latin typeface="URWPalladioL"/>
                        </a:rPr>
                        <a:t> </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0.025</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Black fly, </a:t>
                      </a:r>
                      <a:r>
                        <a:rPr lang="en-US" sz="1200" b="0" i="1" u="none" strike="noStrike" dirty="0" err="1">
                          <a:noFill/>
                          <a:latin typeface="URWPalladioL"/>
                        </a:rPr>
                        <a:t>Simulium</a:t>
                      </a:r>
                      <a:r>
                        <a:rPr lang="en-US" sz="1200" b="0" i="1" u="none" strike="noStrike" dirty="0">
                          <a:noFill/>
                          <a:latin typeface="URWPalladioL"/>
                        </a:rPr>
                        <a:t> </a:t>
                      </a:r>
                      <a:r>
                        <a:rPr lang="en-US" sz="1200" b="0" i="0" u="none" strike="noStrike" dirty="0" err="1">
                          <a:noFill/>
                          <a:latin typeface="URWPalladioL"/>
                        </a:rPr>
                        <a:t>Latreille</a:t>
                      </a:r>
                      <a:r>
                        <a:rPr lang="en-US" sz="1200" b="0" i="0" u="none" strike="noStrike" dirty="0" smtClean="0">
                          <a:noFill/>
                          <a:latin typeface="URWPalladioL"/>
                        </a:rPr>
                        <a:t> </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noFill/>
                          <a:latin typeface="URWPalladioL"/>
                        </a:rPr>
                        <a:t>0.8</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Fruit fly, </a:t>
                      </a:r>
                      <a:r>
                        <a:rPr lang="en-US" sz="1200" b="0" i="1" u="none" strike="noStrike" dirty="0">
                          <a:noFill/>
                          <a:latin typeface="URWPalladioL"/>
                        </a:rPr>
                        <a:t>Drosophila </a:t>
                      </a:r>
                      <a:r>
                        <a:rPr lang="en-US" sz="1200" b="0" i="1" u="none" strike="noStrike" dirty="0" err="1">
                          <a:noFill/>
                          <a:latin typeface="URWPalladioL"/>
                        </a:rPr>
                        <a:t>melanogaster</a:t>
                      </a:r>
                      <a:r>
                        <a:rPr lang="en-US" sz="1200" b="0" i="1" u="none" strike="noStrike" dirty="0" smtClean="0">
                          <a:noFill/>
                          <a:latin typeface="URWPalladioL"/>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1</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a:noFill/>
                          <a:latin typeface="URWPalladioL"/>
                        </a:rPr>
                        <a:t>Woolly aphid, </a:t>
                      </a:r>
                      <a:r>
                        <a:rPr lang="en-US" sz="1200" b="0" i="1" u="none" strike="noStrike">
                          <a:noFill/>
                          <a:latin typeface="URWPalladioL"/>
                        </a:rPr>
                        <a:t>Eriosomatina</a:t>
                      </a:r>
                      <a:endParaRPr lang="en-US" sz="1200" b="0" i="0" u="none" strike="noStrike">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1.2</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Mosquito, </a:t>
                      </a:r>
                      <a:r>
                        <a:rPr lang="en-US" sz="1200" b="0" i="1" u="none" strike="noStrike" dirty="0" err="1">
                          <a:noFill/>
                          <a:latin typeface="URWPalladioL"/>
                        </a:rPr>
                        <a:t>Aedes</a:t>
                      </a:r>
                      <a:r>
                        <a:rPr lang="en-US" sz="1200" b="0" i="1" u="none" strike="noStrike" dirty="0">
                          <a:noFill/>
                          <a:latin typeface="URWPalladioL"/>
                        </a:rPr>
                        <a:t> </a:t>
                      </a:r>
                      <a:r>
                        <a:rPr lang="en-US" sz="1200" b="0" i="1" u="none" strike="noStrike" dirty="0" err="1">
                          <a:noFill/>
                          <a:latin typeface="URWPalladioL"/>
                        </a:rPr>
                        <a:t>aegypti</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3.5</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1190">
                <a:tc>
                  <a:txBody>
                    <a:bodyPr/>
                    <a:lstStyle/>
                    <a:p>
                      <a:pPr algn="l" fontAlgn="b"/>
                      <a:r>
                        <a:rPr lang="en-US" sz="1200" b="0" i="0" u="none" strike="noStrike" dirty="0">
                          <a:noFill/>
                          <a:latin typeface="URWPalladioL"/>
                        </a:rPr>
                        <a:t>Plume moth, </a:t>
                      </a:r>
                      <a:r>
                        <a:rPr lang="en-US" sz="1200" b="0" i="1" u="none" strike="noStrike" dirty="0" err="1">
                          <a:noFill/>
                          <a:latin typeface="URWPalladioL"/>
                        </a:rPr>
                        <a:t>Emmelina</a:t>
                      </a:r>
                      <a:r>
                        <a:rPr lang="en-US" sz="1200" b="0" i="1" u="none" strike="noStrike" dirty="0">
                          <a:noFill/>
                          <a:latin typeface="URWPalladioL"/>
                        </a:rPr>
                        <a:t> </a:t>
                      </a:r>
                      <a:r>
                        <a:rPr lang="en-US" sz="1200" b="0" i="1" u="none" strike="noStrike" dirty="0" err="1">
                          <a:noFill/>
                          <a:latin typeface="URWPalladioL"/>
                        </a:rPr>
                        <a:t>monodactylus</a:t>
                      </a:r>
                      <a:r>
                        <a:rPr lang="en-US" sz="1200" b="0" i="1" u="none" strike="noStrike" dirty="0" smtClean="0">
                          <a:noFill/>
                          <a:latin typeface="URWPalladioL"/>
                        </a:rPr>
                        <a:t> </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8.4</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Crane-fly, </a:t>
                      </a:r>
                      <a:r>
                        <a:rPr lang="en-US" sz="1200" b="0" i="0" u="none" strike="noStrike" dirty="0" err="1">
                          <a:noFill/>
                          <a:latin typeface="URWPalladioL"/>
                        </a:rPr>
                        <a:t>Tipula</a:t>
                      </a:r>
                      <a:r>
                        <a:rPr lang="en-US" sz="1200" b="0" i="0" u="none" strike="noStrike" dirty="0">
                          <a:noFill/>
                          <a:latin typeface="URWPalladioL"/>
                        </a:rPr>
                        <a:t> </a:t>
                      </a:r>
                      <a:r>
                        <a:rPr lang="en-US" sz="1200" b="0" i="0" u="none" strike="noStrike" dirty="0" err="1" smtClean="0">
                          <a:noFill/>
                          <a:latin typeface="URWPalladioL"/>
                        </a:rPr>
                        <a:t>obsoleta</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11.4</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Hoverfly, </a:t>
                      </a:r>
                      <a:r>
                        <a:rPr lang="en-US" sz="1200" b="0" i="1" u="none" strike="noStrike" dirty="0" err="1">
                          <a:noFill/>
                          <a:latin typeface="URWPalladioL"/>
                        </a:rPr>
                        <a:t>Episyrphus</a:t>
                      </a:r>
                      <a:r>
                        <a:rPr lang="en-US" sz="1200" b="0" i="1" u="none" strike="noStrike" dirty="0">
                          <a:noFill/>
                          <a:latin typeface="URWPalladioL"/>
                        </a:rPr>
                        <a:t> </a:t>
                      </a:r>
                      <a:r>
                        <a:rPr lang="en-US" sz="1200" b="0" i="1" u="none" strike="noStrike" dirty="0" err="1" smtClean="0">
                          <a:noFill/>
                          <a:latin typeface="URWPalladioL"/>
                        </a:rPr>
                        <a:t>balteatus</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noFill/>
                          <a:latin typeface="URWPalladioL"/>
                        </a:rPr>
                        <a:t>21.8</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March fly, </a:t>
                      </a:r>
                      <a:r>
                        <a:rPr lang="en-US" sz="1200" b="0" i="1" u="none" strike="noStrike" dirty="0" err="1">
                          <a:noFill/>
                          <a:latin typeface="URWPalladioL"/>
                        </a:rPr>
                        <a:t>Bibio</a:t>
                      </a:r>
                      <a:r>
                        <a:rPr lang="en-US" sz="1200" b="0" i="1" u="none" strike="noStrike" dirty="0">
                          <a:noFill/>
                          <a:latin typeface="URWPalladioL"/>
                        </a:rPr>
                        <a:t> </a:t>
                      </a:r>
                      <a:r>
                        <a:rPr lang="en-US" sz="1200" b="0" i="1" u="none" strike="noStrike" dirty="0" err="1">
                          <a:noFill/>
                          <a:latin typeface="URWPalladioL"/>
                        </a:rPr>
                        <a:t>marci</a:t>
                      </a:r>
                      <a:r>
                        <a:rPr lang="en-US" sz="1200" b="0" i="1" u="none" strike="noStrike" dirty="0">
                          <a:noFill/>
                          <a:latin typeface="URWPalladioL"/>
                        </a:rPr>
                        <a:t> </a:t>
                      </a:r>
                      <a:r>
                        <a:rPr lang="en-US" sz="1200" b="0" i="0" u="none" strike="noStrike" dirty="0" smtClean="0">
                          <a:noFill/>
                          <a:latin typeface="URWPalladioL"/>
                        </a:rPr>
                        <a:t>male</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26.6</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err="1">
                          <a:noFill/>
                          <a:latin typeface="URWPalladioL"/>
                        </a:rPr>
                        <a:t>Conopid</a:t>
                      </a:r>
                      <a:r>
                        <a:rPr lang="en-US" sz="1200" b="0" i="0" u="none" strike="noStrike" dirty="0">
                          <a:noFill/>
                          <a:latin typeface="URWPalladioL"/>
                        </a:rPr>
                        <a:t> fly, </a:t>
                      </a:r>
                      <a:r>
                        <a:rPr lang="en-US" sz="1200" b="0" i="1" u="none" strike="noStrike" dirty="0" err="1">
                          <a:noFill/>
                          <a:latin typeface="URWPalladioL"/>
                        </a:rPr>
                        <a:t>Conops</a:t>
                      </a:r>
                      <a:r>
                        <a:rPr lang="en-US" sz="1200" b="0" i="1" u="none" strike="noStrike" dirty="0">
                          <a:noFill/>
                          <a:latin typeface="URWPalladioL"/>
                        </a:rPr>
                        <a:t> </a:t>
                      </a:r>
                      <a:r>
                        <a:rPr lang="en-US" sz="1200" b="0" i="1" u="none" strike="noStrike" dirty="0" err="1" smtClean="0">
                          <a:noFill/>
                          <a:latin typeface="URWPalladioL"/>
                        </a:rPr>
                        <a:t>strigatus</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noFill/>
                          <a:latin typeface="URWPalladioL"/>
                        </a:rPr>
                        <a:t>27.1</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Ladybird, </a:t>
                      </a:r>
                      <a:r>
                        <a:rPr lang="en-US" sz="1200" b="0" i="1" u="none" strike="noStrike" dirty="0" err="1">
                          <a:noFill/>
                          <a:latin typeface="URWPalladioL"/>
                        </a:rPr>
                        <a:t>Coccinella</a:t>
                      </a:r>
                      <a:r>
                        <a:rPr lang="en-US" sz="1200" b="0" i="1" u="none" strike="noStrike" dirty="0">
                          <a:noFill/>
                          <a:latin typeface="URWPalladioL"/>
                        </a:rPr>
                        <a:t> 7-</a:t>
                      </a:r>
                      <a:r>
                        <a:rPr lang="en-US" sz="1200" b="0" i="1" u="none" strike="noStrike" dirty="0" smtClean="0">
                          <a:noFill/>
                          <a:latin typeface="URWPalladioL"/>
                        </a:rPr>
                        <a:t>punctata</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34.4</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Crane-fly, </a:t>
                      </a:r>
                      <a:r>
                        <a:rPr lang="en-US" sz="1200" b="0" i="0" u="none" strike="noStrike" dirty="0" err="1">
                          <a:noFill/>
                          <a:latin typeface="URWPalladioL"/>
                        </a:rPr>
                        <a:t>Tipula</a:t>
                      </a:r>
                      <a:r>
                        <a:rPr lang="en-US" sz="1200" b="0" i="0" u="none" strike="noStrike" dirty="0">
                          <a:noFill/>
                          <a:latin typeface="URWPalladioL"/>
                        </a:rPr>
                        <a:t> </a:t>
                      </a:r>
                      <a:r>
                        <a:rPr lang="en-US" sz="1200" b="0" i="0" u="none" strike="noStrike" dirty="0" err="1" smtClean="0">
                          <a:noFill/>
                          <a:latin typeface="URWPalladioL"/>
                        </a:rPr>
                        <a:t>paludosa</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noFill/>
                          <a:latin typeface="URWPalladioL"/>
                        </a:rPr>
                        <a:t>49.8</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Bluebottle fly, </a:t>
                      </a:r>
                      <a:r>
                        <a:rPr lang="en-US" sz="1200" b="0" i="1" u="none" strike="noStrike" dirty="0" err="1">
                          <a:noFill/>
                          <a:latin typeface="URWPalladioL"/>
                        </a:rPr>
                        <a:t>Calliphora</a:t>
                      </a:r>
                      <a:r>
                        <a:rPr lang="en-US" sz="1200" b="0" i="1" u="none" strike="noStrike" dirty="0">
                          <a:noFill/>
                          <a:latin typeface="URWPalladioL"/>
                        </a:rPr>
                        <a:t> </a:t>
                      </a:r>
                      <a:r>
                        <a:rPr lang="en-US" sz="1200" b="0" i="1" u="none" strike="noStrike" dirty="0" err="1" smtClean="0">
                          <a:noFill/>
                          <a:latin typeface="URWPalladioL"/>
                        </a:rPr>
                        <a:t>vicina</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noFill/>
                          <a:latin typeface="URWPalladioL"/>
                        </a:rPr>
                        <a:t>62</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Orchid bee, </a:t>
                      </a:r>
                      <a:r>
                        <a:rPr lang="en-US" sz="1200" b="0" i="1" u="none" strike="noStrike" dirty="0" err="1">
                          <a:noFill/>
                          <a:latin typeface="URWPalladioL"/>
                        </a:rPr>
                        <a:t>Euglossa</a:t>
                      </a:r>
                      <a:r>
                        <a:rPr lang="en-US" sz="1200" b="0" i="1" u="none" strike="noStrike" dirty="0">
                          <a:noFill/>
                          <a:latin typeface="URWPalladioL"/>
                        </a:rPr>
                        <a:t> </a:t>
                      </a:r>
                      <a:r>
                        <a:rPr lang="en-US" sz="1200" b="0" i="1" u="none" strike="noStrike" dirty="0" err="1" smtClean="0">
                          <a:noFill/>
                          <a:latin typeface="URWPalladioL"/>
                        </a:rPr>
                        <a:t>dissimula</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91</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Honeybee, </a:t>
                      </a:r>
                      <a:r>
                        <a:rPr lang="en-US" sz="1200" b="0" i="1" u="none" strike="noStrike" dirty="0" err="1">
                          <a:noFill/>
                          <a:latin typeface="URWPalladioL"/>
                        </a:rPr>
                        <a:t>Apis</a:t>
                      </a:r>
                      <a:r>
                        <a:rPr lang="en-US" sz="1200" b="0" i="1" u="none" strike="noStrike" dirty="0">
                          <a:noFill/>
                          <a:latin typeface="URWPalladioL"/>
                        </a:rPr>
                        <a:t> </a:t>
                      </a:r>
                      <a:r>
                        <a:rPr lang="en-US" sz="1200" b="0" i="1" u="none" strike="noStrike" dirty="0" err="1" smtClean="0">
                          <a:noFill/>
                          <a:latin typeface="URWPalladioL"/>
                        </a:rPr>
                        <a:t>mellifera</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noFill/>
                          <a:latin typeface="URWPalladioL"/>
                        </a:rPr>
                        <a:t>101.9</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Orchid bee, </a:t>
                      </a:r>
                      <a:r>
                        <a:rPr lang="en-US" sz="1200" b="0" i="1" u="none" strike="noStrike" dirty="0" err="1">
                          <a:noFill/>
                          <a:latin typeface="URWPalladioL"/>
                        </a:rPr>
                        <a:t>Euglossa</a:t>
                      </a:r>
                      <a:r>
                        <a:rPr lang="en-US" sz="1200" b="0" i="1" u="none" strike="noStrike" dirty="0">
                          <a:noFill/>
                          <a:latin typeface="URWPalladioL"/>
                        </a:rPr>
                        <a:t> </a:t>
                      </a:r>
                      <a:r>
                        <a:rPr lang="en-US" sz="1200" b="0" i="1" u="none" strike="noStrike" dirty="0" err="1" smtClean="0">
                          <a:noFill/>
                          <a:latin typeface="URWPalladioL"/>
                        </a:rPr>
                        <a:t>imperialis</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noFill/>
                          <a:latin typeface="URWPalladioL"/>
                        </a:rPr>
                        <a:t>151.7</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err="1">
                          <a:noFill/>
                          <a:latin typeface="URWPalladioL"/>
                        </a:rPr>
                        <a:t>Dronefly</a:t>
                      </a:r>
                      <a:r>
                        <a:rPr lang="en-US" sz="1200" b="0" i="0" u="none" strike="noStrike" dirty="0">
                          <a:noFill/>
                          <a:latin typeface="URWPalladioL"/>
                        </a:rPr>
                        <a:t>, </a:t>
                      </a:r>
                      <a:r>
                        <a:rPr lang="en-US" sz="1200" b="0" i="1" u="none" strike="noStrike" dirty="0" err="1">
                          <a:noFill/>
                          <a:latin typeface="URWPalladioL"/>
                        </a:rPr>
                        <a:t>Eristaltis</a:t>
                      </a:r>
                      <a:r>
                        <a:rPr lang="en-US" sz="1200" b="0" i="1" u="none" strike="noStrike" dirty="0">
                          <a:noFill/>
                          <a:latin typeface="URWPalladioL"/>
                        </a:rPr>
                        <a:t> </a:t>
                      </a:r>
                      <a:r>
                        <a:rPr lang="en-US" sz="1200" b="0" i="1" u="none" strike="noStrike" dirty="0" err="1">
                          <a:noFill/>
                          <a:latin typeface="URWPalladioL"/>
                        </a:rPr>
                        <a:t>tenax</a:t>
                      </a:r>
                      <a:r>
                        <a:rPr lang="en-US" sz="1200" b="0" i="1" u="none" strike="noStrike" dirty="0" smtClean="0">
                          <a:noFill/>
                          <a:latin typeface="URWPalladioL"/>
                        </a:rPr>
                        <a:t> </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noFill/>
                          <a:latin typeface="URWPalladioL"/>
                        </a:rPr>
                        <a:t>165.9</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Bumblebee, </a:t>
                      </a:r>
                      <a:r>
                        <a:rPr lang="en-US" sz="1200" b="0" i="1" u="none" strike="noStrike" dirty="0" err="1">
                          <a:noFill/>
                          <a:latin typeface="URWPalladioL"/>
                        </a:rPr>
                        <a:t>Bombus</a:t>
                      </a:r>
                      <a:r>
                        <a:rPr lang="en-US" sz="1200" b="0" i="1" u="none" strike="noStrike" dirty="0">
                          <a:noFill/>
                          <a:latin typeface="URWPalladioL"/>
                        </a:rPr>
                        <a:t> </a:t>
                      </a:r>
                      <a:r>
                        <a:rPr lang="en-US" sz="1200" b="0" i="1" u="none" strike="noStrike" dirty="0" err="1" smtClean="0">
                          <a:noFill/>
                          <a:latin typeface="URWPalladioL"/>
                        </a:rPr>
                        <a:t>hortorum</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226</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Bumblebee, </a:t>
                      </a:r>
                      <a:r>
                        <a:rPr lang="en-US" sz="1200" b="0" i="1" u="none" strike="noStrike" dirty="0" err="1">
                          <a:noFill/>
                          <a:latin typeface="URWPalladioL"/>
                        </a:rPr>
                        <a:t>Bombus</a:t>
                      </a:r>
                      <a:r>
                        <a:rPr lang="en-US" sz="1200" b="0" i="1" u="none" strike="noStrike" dirty="0">
                          <a:noFill/>
                          <a:latin typeface="URWPalladioL"/>
                        </a:rPr>
                        <a:t> </a:t>
                      </a:r>
                      <a:r>
                        <a:rPr lang="en-US" sz="1200" b="0" i="1" u="none" strike="noStrike" dirty="0" err="1" smtClean="0">
                          <a:noFill/>
                          <a:latin typeface="URWPalladioL"/>
                        </a:rPr>
                        <a:t>lucorum</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noFill/>
                          <a:latin typeface="URWPalladioL"/>
                        </a:rPr>
                        <a:t>231</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Bumblebee, </a:t>
                      </a:r>
                      <a:r>
                        <a:rPr lang="en-US" sz="1200" b="0" i="1" u="none" strike="noStrike" dirty="0" err="1">
                          <a:noFill/>
                          <a:latin typeface="URWPalladioL"/>
                        </a:rPr>
                        <a:t>Bombus</a:t>
                      </a:r>
                      <a:r>
                        <a:rPr lang="en-US" sz="1200" b="0" i="1" u="none" strike="noStrike" dirty="0">
                          <a:noFill/>
                          <a:latin typeface="URWPalladioL"/>
                        </a:rPr>
                        <a:t> </a:t>
                      </a:r>
                      <a:r>
                        <a:rPr lang="en-US" sz="1200" b="0" i="1" u="none" strike="noStrike" dirty="0" err="1">
                          <a:noFill/>
                          <a:latin typeface="URWPalladioL"/>
                        </a:rPr>
                        <a:t>terrestris</a:t>
                      </a:r>
                      <a:r>
                        <a:rPr lang="en-US" sz="1200" b="0" i="1" u="none" strike="noStrike" dirty="0" smtClean="0">
                          <a:noFill/>
                          <a:latin typeface="URWPalladioL"/>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595</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Orchid bee, </a:t>
                      </a:r>
                      <a:r>
                        <a:rPr lang="en-US" sz="1200" b="0" i="1" u="none" strike="noStrike" dirty="0" err="1">
                          <a:noFill/>
                          <a:latin typeface="URWPalladioL"/>
                        </a:rPr>
                        <a:t>Eulaema</a:t>
                      </a:r>
                      <a:r>
                        <a:rPr lang="en-US" sz="1200" b="0" i="1" u="none" strike="noStrike" dirty="0">
                          <a:noFill/>
                          <a:latin typeface="URWPalladioL"/>
                        </a:rPr>
                        <a:t> </a:t>
                      </a:r>
                      <a:r>
                        <a:rPr lang="en-US" sz="1200" b="0" i="1" u="none" strike="noStrike" dirty="0" err="1" smtClean="0">
                          <a:noFill/>
                          <a:latin typeface="URWPalladioL"/>
                        </a:rPr>
                        <a:t>meriana</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819.6</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err="1">
                          <a:noFill/>
                          <a:latin typeface="URWPalladioL"/>
                        </a:rPr>
                        <a:t>Hawkmoth</a:t>
                      </a:r>
                      <a:r>
                        <a:rPr lang="en-US" sz="1200" b="0" i="0" u="none" strike="noStrike" dirty="0">
                          <a:noFill/>
                          <a:latin typeface="URWPalladioL"/>
                        </a:rPr>
                        <a:t>, </a:t>
                      </a:r>
                      <a:r>
                        <a:rPr lang="en-US" sz="1200" b="0" i="1" u="none" strike="noStrike" dirty="0" err="1">
                          <a:noFill/>
                          <a:latin typeface="URWPalladioL"/>
                        </a:rPr>
                        <a:t>Manduca</a:t>
                      </a:r>
                      <a:r>
                        <a:rPr lang="en-US" sz="1200" b="0" i="1" u="none" strike="noStrike" dirty="0">
                          <a:noFill/>
                          <a:latin typeface="URWPalladioL"/>
                        </a:rPr>
                        <a:t> </a:t>
                      </a:r>
                      <a:r>
                        <a:rPr lang="en-US" sz="1200" b="0" i="1" u="none" strike="noStrike" dirty="0" err="1">
                          <a:noFill/>
                          <a:latin typeface="URWPalladioL"/>
                        </a:rPr>
                        <a:t>sexta</a:t>
                      </a:r>
                      <a:r>
                        <a:rPr lang="en-US" sz="1200" b="0" i="1" u="none" strike="noStrike" dirty="0">
                          <a:noFill/>
                          <a:latin typeface="URWPalladioL"/>
                        </a:rPr>
                        <a:t> </a:t>
                      </a:r>
                      <a:r>
                        <a:rPr lang="en-US" sz="1200" b="0" i="0" u="none" strike="noStrike" dirty="0" smtClean="0">
                          <a:noFill/>
                          <a:latin typeface="URWPalladioL"/>
                        </a:rPr>
                        <a:t>male</a:t>
                      </a:r>
                      <a:r>
                        <a:rPr lang="en-US" sz="1200" b="0" i="0" u="none" strike="noStrike" dirty="0" smtClean="0">
                          <a:noFill/>
                          <a:latin typeface="Txsya"/>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1199</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60712">
                <a:tc>
                  <a:txBody>
                    <a:bodyPr/>
                    <a:lstStyle/>
                    <a:p>
                      <a:pPr algn="l" fontAlgn="b"/>
                      <a:r>
                        <a:rPr lang="en-US" sz="1200" b="0" i="0" u="none" strike="noStrike" dirty="0">
                          <a:noFill/>
                          <a:latin typeface="URWPalladioL"/>
                        </a:rPr>
                        <a:t>Black-chinned hummingbird, </a:t>
                      </a:r>
                      <a:r>
                        <a:rPr lang="en-US" sz="1200" b="0" i="1" u="none" strike="noStrike" dirty="0" err="1">
                          <a:noFill/>
                          <a:latin typeface="URWPalladioL"/>
                        </a:rPr>
                        <a:t>Archilochus</a:t>
                      </a:r>
                      <a:r>
                        <a:rPr lang="en-US" sz="1200" b="0" i="1" u="none" strike="noStrike" dirty="0">
                          <a:noFill/>
                          <a:latin typeface="URWPalladioL"/>
                        </a:rPr>
                        <a:t> </a:t>
                      </a:r>
                      <a:r>
                        <a:rPr lang="en-US" sz="1200" b="0" i="1" u="none" strike="noStrike" dirty="0" err="1">
                          <a:noFill/>
                          <a:latin typeface="URWPalladioL"/>
                        </a:rPr>
                        <a:t>alexandri</a:t>
                      </a:r>
                      <a:r>
                        <a:rPr lang="en-US" sz="1200" b="0" i="1" u="none" strike="noStrike" dirty="0" smtClean="0">
                          <a:noFill/>
                          <a:latin typeface="URWPalladioL"/>
                        </a:rPr>
                        <a:t> </a:t>
                      </a:r>
                      <a:r>
                        <a:rPr lang="en-US" sz="1200" b="0" i="0" u="none" strike="noStrike" dirty="0" smtClean="0">
                          <a:noFill/>
                          <a:latin typeface="URWPalladioL"/>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3000</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643">
                <a:tc>
                  <a:txBody>
                    <a:bodyPr/>
                    <a:lstStyle/>
                    <a:p>
                      <a:pPr algn="l" fontAlgn="b"/>
                      <a:r>
                        <a:rPr lang="en-US" sz="1200" b="0" i="0" u="none" strike="noStrike" dirty="0">
                          <a:noFill/>
                          <a:latin typeface="URWPalladioL"/>
                        </a:rPr>
                        <a:t>Magnificent hummingbird, </a:t>
                      </a:r>
                      <a:r>
                        <a:rPr lang="en-US" sz="1200" b="0" i="1" u="none" strike="noStrike" dirty="0" err="1">
                          <a:noFill/>
                          <a:latin typeface="URWPalladioL"/>
                        </a:rPr>
                        <a:t>Eugenes</a:t>
                      </a:r>
                      <a:r>
                        <a:rPr lang="en-US" sz="1200" b="0" i="1" u="none" strike="noStrike" dirty="0">
                          <a:noFill/>
                          <a:latin typeface="URWPalladioL"/>
                        </a:rPr>
                        <a:t> </a:t>
                      </a:r>
                      <a:r>
                        <a:rPr lang="en-US" sz="1200" b="0" i="1" u="none" strike="noStrike" dirty="0" err="1">
                          <a:noFill/>
                          <a:latin typeface="URWPalladioL"/>
                        </a:rPr>
                        <a:t>fulgens</a:t>
                      </a:r>
                      <a:r>
                        <a:rPr lang="en-US" sz="1200" b="0" i="1" u="none" strike="noStrike" dirty="0" smtClean="0">
                          <a:noFill/>
                          <a:latin typeface="URWPalladioL"/>
                        </a:rPr>
                        <a:t> </a:t>
                      </a:r>
                      <a:r>
                        <a:rPr lang="en-US" sz="1200" b="0" i="0" u="none" strike="noStrike" dirty="0" smtClean="0">
                          <a:noFill/>
                          <a:latin typeface="URWPalladioL"/>
                        </a:rPr>
                        <a:t> </a:t>
                      </a:r>
                      <a:endParaRPr lang="en-US" sz="1200" b="0" i="0" u="none" strike="noStrike" dirty="0">
                        <a:noFill/>
                        <a:latin typeface="URWPalladioL"/>
                      </a:endParaRP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noFill/>
                          <a:latin typeface="URWPalladioL"/>
                        </a:rPr>
                        <a:t>7400</a:t>
                      </a:r>
                    </a:p>
                  </a:txBody>
                  <a:tcPr marL="11074" marR="11074" marT="1107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 name="Rectangle 2"/>
          <p:cNvSpPr/>
          <p:nvPr/>
        </p:nvSpPr>
        <p:spPr>
          <a:xfrm>
            <a:off x="1497144" y="0"/>
            <a:ext cx="6391420" cy="400110"/>
          </a:xfrm>
          <a:prstGeom prst="rect">
            <a:avLst/>
          </a:prstGeom>
        </p:spPr>
        <p:txBody>
          <a:bodyPr wrap="square">
            <a:spAutoFit/>
          </a:bodyPr>
          <a:lstStyle/>
          <a:p>
            <a:r>
              <a:rPr lang="en-US" dirty="0" smtClean="0">
                <a:solidFill>
                  <a:srgbClr val="000000"/>
                </a:solidFill>
              </a:rPr>
              <a:t>Activity 4: What would happen with other kinds of insects? </a:t>
            </a:r>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250126" y="-205869"/>
            <a:ext cx="9697161" cy="1143000"/>
          </a:xfrm>
        </p:spPr>
        <p:txBody>
          <a:bodyPr>
            <a:normAutofit fontScale="90000"/>
          </a:bodyPr>
          <a:lstStyle/>
          <a:p>
            <a:r>
              <a:rPr lang="en-US" dirty="0" smtClean="0">
                <a:solidFill>
                  <a:srgbClr val="000000"/>
                </a:solidFill>
              </a:rPr>
              <a:t>Handout 1: Position and velocity of mimics</a:t>
            </a:r>
            <a:endParaRPr lang="en-US" dirty="0">
              <a:solidFill>
                <a:srgbClr val="000000"/>
              </a:solidFill>
            </a:endParaRPr>
          </a:p>
        </p:txBody>
      </p:sp>
      <p:pic>
        <p:nvPicPr>
          <p:cNvPr id="5" name="Picture 4"/>
          <p:cNvPicPr>
            <a:picLocks noChangeAspect="1"/>
          </p:cNvPicPr>
          <p:nvPr/>
        </p:nvPicPr>
        <p:blipFill rotWithShape="1">
          <a:blip r:embed="rId2"/>
          <a:srcRect l="25983" t="26965" r="33112" b="52042"/>
          <a:stretch/>
        </p:blipFill>
        <p:spPr>
          <a:xfrm>
            <a:off x="381000" y="2118426"/>
            <a:ext cx="775613" cy="1377950"/>
          </a:xfrm>
          <a:prstGeom prst="rect">
            <a:avLst/>
          </a:prstGeom>
        </p:spPr>
      </p:pic>
      <p:sp>
        <p:nvSpPr>
          <p:cNvPr id="6" name="TextBox 5"/>
          <p:cNvSpPr txBox="1"/>
          <p:nvPr/>
        </p:nvSpPr>
        <p:spPr>
          <a:xfrm>
            <a:off x="280161" y="1624482"/>
            <a:ext cx="1460500" cy="338554"/>
          </a:xfrm>
          <a:prstGeom prst="rect">
            <a:avLst/>
          </a:prstGeom>
          <a:noFill/>
        </p:spPr>
        <p:txBody>
          <a:bodyPr wrap="square" rtlCol="0">
            <a:spAutoFit/>
          </a:bodyPr>
          <a:lstStyle/>
          <a:p>
            <a:r>
              <a:rPr lang="en-US" sz="1600" dirty="0" smtClean="0">
                <a:solidFill>
                  <a:srgbClr val="000000"/>
                </a:solidFill>
              </a:rPr>
              <a:t>Small drop</a:t>
            </a:r>
            <a:endParaRPr lang="en-US" sz="1600" dirty="0">
              <a:solidFill>
                <a:srgbClr val="000000"/>
              </a:solidFill>
            </a:endParaRPr>
          </a:p>
        </p:txBody>
      </p:sp>
      <p:pic>
        <p:nvPicPr>
          <p:cNvPr id="7" name="Picture 6"/>
          <p:cNvPicPr>
            <a:picLocks noChangeAspect="1"/>
          </p:cNvPicPr>
          <p:nvPr/>
        </p:nvPicPr>
        <p:blipFill>
          <a:blip r:embed="rId3"/>
          <a:srcRect l="14442" r="11570"/>
          <a:stretch>
            <a:fillRect/>
          </a:stretch>
        </p:blipFill>
        <p:spPr>
          <a:xfrm>
            <a:off x="365567" y="5066416"/>
            <a:ext cx="808097" cy="1429599"/>
          </a:xfrm>
          <a:prstGeom prst="rect">
            <a:avLst/>
          </a:prstGeom>
        </p:spPr>
      </p:pic>
      <p:pic>
        <p:nvPicPr>
          <p:cNvPr id="8" name="Picture 7" descr="Y1.eps"/>
          <p:cNvPicPr>
            <a:picLocks noChangeAspect="1"/>
          </p:cNvPicPr>
          <p:nvPr/>
        </p:nvPicPr>
        <mc:AlternateContent>
          <mc:Choice xmlns:ma="http://schemas.microsoft.com/office/mac/drawingml/2008/main" Requires="ma">
            <p:blipFill>
              <a:blip r:embed="rId4"/>
              <a:srcRect r="7659" b="-6576"/>
              <a:stretch>
                <a:fillRect/>
              </a:stretch>
            </p:blipFill>
          </mc:Choice>
          <mc:Fallback>
            <p:blipFill>
              <a:blip r:embed="rId5"/>
              <a:srcRect r="7659" b="-6576"/>
              <a:stretch>
                <a:fillRect/>
              </a:stretch>
            </p:blipFill>
          </mc:Fallback>
        </mc:AlternateContent>
        <p:spPr>
          <a:xfrm>
            <a:off x="1549400" y="1299276"/>
            <a:ext cx="3060700" cy="2761160"/>
          </a:xfrm>
          <a:prstGeom prst="rect">
            <a:avLst/>
          </a:prstGeom>
        </p:spPr>
      </p:pic>
      <p:sp>
        <p:nvSpPr>
          <p:cNvPr id="10" name="TextBox 9"/>
          <p:cNvSpPr txBox="1"/>
          <p:nvPr/>
        </p:nvSpPr>
        <p:spPr>
          <a:xfrm>
            <a:off x="247841" y="4525076"/>
            <a:ext cx="1460500" cy="338554"/>
          </a:xfrm>
          <a:prstGeom prst="rect">
            <a:avLst/>
          </a:prstGeom>
          <a:noFill/>
        </p:spPr>
        <p:txBody>
          <a:bodyPr wrap="square" rtlCol="0">
            <a:spAutoFit/>
          </a:bodyPr>
          <a:lstStyle/>
          <a:p>
            <a:r>
              <a:rPr lang="en-US" sz="1600" dirty="0" smtClean="0">
                <a:solidFill>
                  <a:srgbClr val="000000"/>
                </a:solidFill>
              </a:rPr>
              <a:t>Large drop</a:t>
            </a:r>
            <a:endParaRPr lang="en-US" sz="1600" dirty="0">
              <a:solidFill>
                <a:srgbClr val="000000"/>
              </a:solidFill>
            </a:endParaRPr>
          </a:p>
        </p:txBody>
      </p:sp>
      <p:pic>
        <p:nvPicPr>
          <p:cNvPr id="11" name="Picture 10" descr="u2.eps"/>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000681" y="4232072"/>
            <a:ext cx="3308440" cy="2584388"/>
          </a:xfrm>
          <a:prstGeom prst="rect">
            <a:avLst/>
          </a:prstGeom>
        </p:spPr>
      </p:pic>
      <p:pic>
        <p:nvPicPr>
          <p:cNvPr id="12" name="Picture 11" descr="Y3.eps"/>
          <p:cNvPicPr>
            <a:picLocks noChangeAspect="1"/>
          </p:cNvPicPr>
          <p:nvPr/>
        </p:nvPicPr>
        <mc:AlternateContent>
          <mc:Choice xmlns:ma="http://schemas.microsoft.com/office/mac/drawingml/2008/main" Requires="ma">
            <p:blipFill>
              <a:blip r:embed="rId8"/>
              <a:srcRect t="5131" r="5538"/>
              <a:stretch>
                <a:fillRect/>
              </a:stretch>
            </p:blipFill>
          </mc:Choice>
          <mc:Fallback>
            <p:blipFill>
              <a:blip r:embed="rId9"/>
              <a:srcRect t="5131" r="5538"/>
              <a:stretch>
                <a:fillRect/>
              </a:stretch>
            </p:blipFill>
          </mc:Fallback>
        </mc:AlternateContent>
        <p:spPr>
          <a:xfrm>
            <a:off x="1612900" y="4364104"/>
            <a:ext cx="3086100" cy="2437347"/>
          </a:xfrm>
          <a:prstGeom prst="rect">
            <a:avLst/>
          </a:prstGeom>
        </p:spPr>
      </p:pic>
      <p:pic>
        <p:nvPicPr>
          <p:cNvPr id="14" name="Picture 13" descr="u1.eps"/>
          <p:cNvPicPr>
            <a:picLocks noChangeAspect="1"/>
          </p:cNvPicPr>
          <p:nvPr/>
        </p:nvPicPr>
        <mc:AlternateContent>
          <mc:Choice xmlns:ma="http://schemas.microsoft.com/office/mac/drawingml/2008/main" Requires="ma">
            <p:blipFill>
              <a:blip r:embed="rId10"/>
              <a:srcRect t="4140" r="7895"/>
              <a:stretch>
                <a:fillRect/>
              </a:stretch>
            </p:blipFill>
          </mc:Choice>
          <mc:Fallback>
            <p:blipFill>
              <a:blip r:embed="rId11"/>
              <a:srcRect t="4140" r="7895"/>
              <a:stretch>
                <a:fillRect/>
              </a:stretch>
            </p:blipFill>
          </mc:Fallback>
        </mc:AlternateContent>
        <p:spPr>
          <a:xfrm>
            <a:off x="4981630" y="1419229"/>
            <a:ext cx="3003550" cy="2499728"/>
          </a:xfrm>
          <a:prstGeom prst="rect">
            <a:avLst/>
          </a:prstGeom>
        </p:spPr>
      </p:pic>
      <p:sp>
        <p:nvSpPr>
          <p:cNvPr id="18" name="Rectangle 17"/>
          <p:cNvSpPr/>
          <p:nvPr/>
        </p:nvSpPr>
        <p:spPr>
          <a:xfrm>
            <a:off x="6638980" y="1502476"/>
            <a:ext cx="635000" cy="2070100"/>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9" name="Rectangle 18"/>
          <p:cNvSpPr/>
          <p:nvPr/>
        </p:nvSpPr>
        <p:spPr>
          <a:xfrm>
            <a:off x="3162300" y="1489776"/>
            <a:ext cx="635000" cy="2070100"/>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0" name="Rectangle 19"/>
          <p:cNvSpPr/>
          <p:nvPr/>
        </p:nvSpPr>
        <p:spPr>
          <a:xfrm>
            <a:off x="6740580" y="4441560"/>
            <a:ext cx="444500" cy="2070100"/>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1" name="Rectangle 20"/>
          <p:cNvSpPr/>
          <p:nvPr/>
        </p:nvSpPr>
        <p:spPr>
          <a:xfrm>
            <a:off x="3314700" y="4441560"/>
            <a:ext cx="444500" cy="2070100"/>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2" name="TextBox 21"/>
          <p:cNvSpPr txBox="1"/>
          <p:nvPr/>
        </p:nvSpPr>
        <p:spPr>
          <a:xfrm>
            <a:off x="2712896" y="1000675"/>
            <a:ext cx="4887062" cy="400110"/>
          </a:xfrm>
          <a:prstGeom prst="rect">
            <a:avLst/>
          </a:prstGeom>
          <a:noFill/>
        </p:spPr>
        <p:txBody>
          <a:bodyPr wrap="square" rtlCol="0">
            <a:spAutoFit/>
          </a:bodyPr>
          <a:lstStyle/>
          <a:p>
            <a:r>
              <a:rPr lang="en-US" dirty="0" smtClean="0">
                <a:solidFill>
                  <a:srgbClr val="800000"/>
                </a:solidFill>
              </a:rPr>
              <a:t>Position </a:t>
            </a:r>
            <a:r>
              <a:rPr lang="en-US" i="1" dirty="0" smtClean="0">
                <a:solidFill>
                  <a:srgbClr val="800000"/>
                </a:solidFill>
              </a:rPr>
              <a:t>Y</a:t>
            </a:r>
            <a:r>
              <a:rPr lang="en-US" dirty="0" smtClean="0">
                <a:solidFill>
                  <a:srgbClr val="800000"/>
                </a:solidFill>
              </a:rPr>
              <a:t>		       Velocity </a:t>
            </a:r>
            <a:r>
              <a:rPr lang="en-US" i="1" dirty="0" smtClean="0">
                <a:solidFill>
                  <a:srgbClr val="800000"/>
                </a:solidFill>
              </a:rPr>
              <a:t>U</a:t>
            </a:r>
            <a:r>
              <a:rPr lang="en-US" i="1" baseline="-25000" dirty="0" smtClean="0">
                <a:solidFill>
                  <a:srgbClr val="800000"/>
                </a:solidFill>
              </a:rPr>
              <a:t>2</a:t>
            </a:r>
            <a:endParaRPr lang="en-US" i="1" baseline="-25000" dirty="0">
              <a:solidFill>
                <a:srgbClr val="8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69416"/>
            <a:ext cx="8724900" cy="1143000"/>
          </a:xfrm>
        </p:spPr>
        <p:txBody>
          <a:bodyPr/>
          <a:lstStyle/>
          <a:p>
            <a:r>
              <a:rPr lang="en-US" sz="3600" dirty="0" smtClean="0">
                <a:solidFill>
                  <a:srgbClr val="000000"/>
                </a:solidFill>
              </a:rPr>
              <a:t>Mosquitoes Accelerate 50-300 G</a:t>
            </a:r>
            <a:endParaRPr lang="en-US" sz="3600" dirty="0">
              <a:solidFill>
                <a:srgbClr val="000000"/>
              </a:solidFill>
            </a:endParaRPr>
          </a:p>
        </p:txBody>
      </p:sp>
      <p:sp>
        <p:nvSpPr>
          <p:cNvPr id="5" name="TextBox 4"/>
          <p:cNvSpPr txBox="1"/>
          <p:nvPr/>
        </p:nvSpPr>
        <p:spPr>
          <a:xfrm>
            <a:off x="10090915" y="6350168"/>
            <a:ext cx="1486892" cy="1015663"/>
          </a:xfrm>
          <a:prstGeom prst="rect">
            <a:avLst/>
          </a:prstGeom>
          <a:noFill/>
        </p:spPr>
        <p:txBody>
          <a:bodyPr wrap="square" rtlCol="0">
            <a:spAutoFit/>
          </a:bodyPr>
          <a:lstStyle/>
          <a:p>
            <a:r>
              <a:rPr lang="en-US" dirty="0" smtClean="0"/>
              <a:t>deformation </a:t>
            </a:r>
          </a:p>
          <a:p>
            <a:r>
              <a:rPr lang="en-US" dirty="0" smtClean="0"/>
              <a:t>coefficient: </a:t>
            </a:r>
          </a:p>
          <a:p>
            <a:r>
              <a:rPr lang="en-US" i="1" dirty="0" smtClean="0"/>
              <a:t> k </a:t>
            </a:r>
            <a:r>
              <a:rPr lang="en-US" dirty="0" smtClean="0"/>
              <a:t>= 20</a:t>
            </a:r>
            <a:endParaRPr lang="en-US" dirty="0"/>
          </a:p>
        </p:txBody>
      </p:sp>
      <p:graphicFrame>
        <p:nvGraphicFramePr>
          <p:cNvPr id="2157" name="Object 109"/>
          <p:cNvGraphicFramePr>
            <a:graphicFrameLocks noChangeAspect="1"/>
          </p:cNvGraphicFramePr>
          <p:nvPr/>
        </p:nvGraphicFramePr>
        <p:xfrm>
          <a:off x="4873095" y="7061200"/>
          <a:ext cx="2645304" cy="1149354"/>
        </p:xfrm>
        <a:graphic>
          <a:graphicData uri="http://schemas.openxmlformats.org/presentationml/2006/ole">
            <p:oleObj spid="_x0000_s2749443" name="Equation" r:id="rId4" imgW="1866900" imgH="800100" progId="Equation.3">
              <p:embed/>
            </p:oleObj>
          </a:graphicData>
        </a:graphic>
      </p:graphicFrame>
      <p:sp>
        <p:nvSpPr>
          <p:cNvPr id="12" name="TextBox 11"/>
          <p:cNvSpPr txBox="1"/>
          <p:nvPr/>
        </p:nvSpPr>
        <p:spPr>
          <a:xfrm>
            <a:off x="-1947333" y="7061201"/>
            <a:ext cx="1947333" cy="461665"/>
          </a:xfrm>
          <a:prstGeom prst="rect">
            <a:avLst/>
          </a:prstGeom>
          <a:noFill/>
        </p:spPr>
        <p:txBody>
          <a:bodyPr wrap="square" rtlCol="0">
            <a:spAutoFit/>
          </a:bodyPr>
          <a:lstStyle/>
          <a:p>
            <a:r>
              <a:rPr lang="en-US" sz="2400" dirty="0" smtClean="0">
                <a:solidFill>
                  <a:srgbClr val="000000"/>
                </a:solidFill>
              </a:rPr>
              <a:t>Impact Force</a:t>
            </a:r>
            <a:endParaRPr lang="en-US" sz="2400" dirty="0">
              <a:solidFill>
                <a:srgbClr val="000000"/>
              </a:solidFill>
            </a:endParaRPr>
          </a:p>
        </p:txBody>
      </p:sp>
      <p:sp>
        <p:nvSpPr>
          <p:cNvPr id="13" name="TextBox 12"/>
          <p:cNvSpPr txBox="1"/>
          <p:nvPr/>
        </p:nvSpPr>
        <p:spPr>
          <a:xfrm>
            <a:off x="423331" y="7095065"/>
            <a:ext cx="3749653" cy="461665"/>
          </a:xfrm>
          <a:prstGeom prst="rect">
            <a:avLst/>
          </a:prstGeom>
          <a:noFill/>
        </p:spPr>
        <p:txBody>
          <a:bodyPr wrap="square" rtlCol="0">
            <a:spAutoFit/>
          </a:bodyPr>
          <a:lstStyle/>
          <a:p>
            <a:r>
              <a:rPr lang="en-US" sz="2400" dirty="0" smtClean="0">
                <a:solidFill>
                  <a:srgbClr val="000000"/>
                </a:solidFill>
              </a:rPr>
              <a:t>Dimensionless Acceleration</a:t>
            </a:r>
            <a:endParaRPr lang="en-US" sz="2400" dirty="0">
              <a:solidFill>
                <a:srgbClr val="000000"/>
              </a:solidFill>
            </a:endParaRPr>
          </a:p>
        </p:txBody>
      </p:sp>
      <p:pic>
        <p:nvPicPr>
          <p:cNvPr id="21" name="Picture 20" descr="untitled.eps"/>
          <p:cNvPicPr>
            <a:picLocks noChangeAspect="1"/>
          </p:cNvPicPr>
          <p:nvPr/>
        </p:nvPicPr>
        <mc:AlternateContent>
          <mc:Choice xmlns:ma="http://schemas.microsoft.com/office/mac/drawingml/2008/main" Requires="ma">
            <p:blipFill>
              <a:blip r:embed="rId5"/>
              <a:srcRect l="1479" t="6504" r="5819"/>
              <a:stretch>
                <a:fillRect/>
              </a:stretch>
            </p:blipFill>
          </mc:Choice>
          <mc:Fallback>
            <p:blipFill>
              <a:blip r:embed="rId6"/>
              <a:srcRect l="1479" t="6504" r="5819"/>
              <a:stretch>
                <a:fillRect/>
              </a:stretch>
            </p:blipFill>
          </mc:Fallback>
        </mc:AlternateContent>
        <p:spPr>
          <a:xfrm>
            <a:off x="1890302" y="836493"/>
            <a:ext cx="5074723" cy="3725063"/>
          </a:xfrm>
          <a:prstGeom prst="rect">
            <a:avLst/>
          </a:prstGeom>
        </p:spPr>
      </p:pic>
      <p:cxnSp>
        <p:nvCxnSpPr>
          <p:cNvPr id="23" name="Straight Connector 22"/>
          <p:cNvCxnSpPr/>
          <p:nvPr/>
        </p:nvCxnSpPr>
        <p:spPr bwMode="auto">
          <a:xfrm flipV="1">
            <a:off x="2534553" y="3810267"/>
            <a:ext cx="4238068" cy="36612"/>
          </a:xfrm>
          <a:prstGeom prst="line">
            <a:avLst/>
          </a:prstGeom>
          <a:solidFill>
            <a:schemeClr val="accent1"/>
          </a:solidFill>
          <a:ln w="9525" cap="flat" cmpd="sng" algn="ctr">
            <a:solidFill>
              <a:srgbClr val="780C16"/>
            </a:solidFill>
            <a:prstDash val="dash"/>
            <a:round/>
            <a:headEnd type="none" w="med" len="med"/>
            <a:tailEnd type="none" w="med" len="med"/>
          </a:ln>
          <a:effectLst/>
        </p:spPr>
      </p:cxnSp>
      <p:cxnSp>
        <p:nvCxnSpPr>
          <p:cNvPr id="24" name="Straight Connector 23"/>
          <p:cNvCxnSpPr/>
          <p:nvPr/>
        </p:nvCxnSpPr>
        <p:spPr bwMode="auto">
          <a:xfrm flipV="1">
            <a:off x="2568421" y="3208162"/>
            <a:ext cx="4184959" cy="26076"/>
          </a:xfrm>
          <a:prstGeom prst="line">
            <a:avLst/>
          </a:prstGeom>
          <a:solidFill>
            <a:schemeClr val="accent1"/>
          </a:solidFill>
          <a:ln w="9525" cap="flat" cmpd="sng" algn="ctr">
            <a:solidFill>
              <a:srgbClr val="3366FF"/>
            </a:solidFill>
            <a:prstDash val="dash"/>
            <a:round/>
            <a:headEnd type="none" w="med" len="med"/>
            <a:tailEnd type="none" w="med" len="med"/>
          </a:ln>
          <a:effectLst/>
        </p:spPr>
      </p:cxnSp>
      <p:sp>
        <p:nvSpPr>
          <p:cNvPr id="28" name="TextBox 27"/>
          <p:cNvSpPr txBox="1"/>
          <p:nvPr/>
        </p:nvSpPr>
        <p:spPr>
          <a:xfrm>
            <a:off x="4117446" y="3265734"/>
            <a:ext cx="2866820" cy="400110"/>
          </a:xfrm>
          <a:prstGeom prst="rect">
            <a:avLst/>
          </a:prstGeom>
          <a:noFill/>
        </p:spPr>
        <p:txBody>
          <a:bodyPr wrap="square" rtlCol="0">
            <a:spAutoFit/>
          </a:bodyPr>
          <a:lstStyle/>
          <a:p>
            <a:r>
              <a:rPr lang="en-US" dirty="0" smtClean="0">
                <a:solidFill>
                  <a:srgbClr val="780C16"/>
                </a:solidFill>
              </a:rPr>
              <a:t>human tolerance ~20 G</a:t>
            </a:r>
            <a:endParaRPr lang="en-US" dirty="0">
              <a:solidFill>
                <a:srgbClr val="780C16"/>
              </a:solidFill>
            </a:endParaRPr>
          </a:p>
        </p:txBody>
      </p:sp>
      <p:sp>
        <p:nvSpPr>
          <p:cNvPr id="29" name="TextBox 28"/>
          <p:cNvSpPr txBox="1"/>
          <p:nvPr/>
        </p:nvSpPr>
        <p:spPr>
          <a:xfrm>
            <a:off x="4132852" y="2715447"/>
            <a:ext cx="2659008" cy="400110"/>
          </a:xfrm>
          <a:prstGeom prst="rect">
            <a:avLst/>
          </a:prstGeom>
          <a:noFill/>
        </p:spPr>
        <p:txBody>
          <a:bodyPr wrap="square" rtlCol="0">
            <a:spAutoFit/>
          </a:bodyPr>
          <a:lstStyle/>
          <a:p>
            <a:r>
              <a:rPr lang="en-US" dirty="0" smtClean="0">
                <a:solidFill>
                  <a:srgbClr val="3366FF"/>
                </a:solidFill>
              </a:rPr>
              <a:t>flea jumping ~ 100 G</a:t>
            </a:r>
            <a:endParaRPr lang="en-US" dirty="0">
              <a:solidFill>
                <a:srgbClr val="3366FF"/>
              </a:solidFill>
            </a:endParaRPr>
          </a:p>
        </p:txBody>
      </p:sp>
      <p:sp>
        <p:nvSpPr>
          <p:cNvPr id="43" name="TextBox 42"/>
          <p:cNvSpPr txBox="1"/>
          <p:nvPr/>
        </p:nvSpPr>
        <p:spPr>
          <a:xfrm>
            <a:off x="2501252" y="3175223"/>
            <a:ext cx="1153356" cy="707886"/>
          </a:xfrm>
          <a:prstGeom prst="rect">
            <a:avLst/>
          </a:prstGeom>
          <a:noFill/>
        </p:spPr>
        <p:txBody>
          <a:bodyPr wrap="none" rtlCol="0">
            <a:spAutoFit/>
          </a:bodyPr>
          <a:lstStyle/>
          <a:p>
            <a:r>
              <a:rPr lang="en-US" dirty="0" smtClean="0">
                <a:solidFill>
                  <a:schemeClr val="bg1"/>
                </a:solidFill>
              </a:rPr>
              <a:t>small </a:t>
            </a:r>
          </a:p>
          <a:p>
            <a:r>
              <a:rPr lang="en-US" dirty="0" smtClean="0">
                <a:solidFill>
                  <a:schemeClr val="bg1"/>
                </a:solidFill>
              </a:rPr>
              <a:t>raindrops</a:t>
            </a:r>
            <a:endParaRPr lang="en-US" dirty="0">
              <a:solidFill>
                <a:schemeClr val="bg1"/>
              </a:solidFill>
            </a:endParaRPr>
          </a:p>
        </p:txBody>
      </p:sp>
      <p:sp>
        <p:nvSpPr>
          <p:cNvPr id="44" name="TextBox 43"/>
          <p:cNvSpPr txBox="1"/>
          <p:nvPr/>
        </p:nvSpPr>
        <p:spPr>
          <a:xfrm>
            <a:off x="5231870" y="864420"/>
            <a:ext cx="1545215" cy="400110"/>
          </a:xfrm>
          <a:prstGeom prst="rect">
            <a:avLst/>
          </a:prstGeom>
          <a:noFill/>
        </p:spPr>
        <p:txBody>
          <a:bodyPr wrap="none" rtlCol="0">
            <a:spAutoFit/>
          </a:bodyPr>
          <a:lstStyle/>
          <a:p>
            <a:r>
              <a:rPr lang="en-US" dirty="0" smtClean="0">
                <a:solidFill>
                  <a:schemeClr val="bg1"/>
                </a:solidFill>
              </a:rPr>
              <a:t>big raindrops</a:t>
            </a:r>
            <a:endParaRPr lang="en-US" dirty="0">
              <a:solidFill>
                <a:schemeClr val="bg1"/>
              </a:solidFill>
            </a:endParaRPr>
          </a:p>
        </p:txBody>
      </p:sp>
      <p:sp>
        <p:nvSpPr>
          <p:cNvPr id="45" name="Rectangle 44"/>
          <p:cNvSpPr/>
          <p:nvPr/>
        </p:nvSpPr>
        <p:spPr bwMode="auto">
          <a:xfrm>
            <a:off x="1673917" y="2193790"/>
            <a:ext cx="423289" cy="53882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36" name="TextBox 35"/>
          <p:cNvSpPr txBox="1"/>
          <p:nvPr/>
        </p:nvSpPr>
        <p:spPr>
          <a:xfrm rot="16200000">
            <a:off x="352648" y="2116883"/>
            <a:ext cx="2542333" cy="707886"/>
          </a:xfrm>
          <a:prstGeom prst="rect">
            <a:avLst/>
          </a:prstGeom>
          <a:noFill/>
        </p:spPr>
        <p:txBody>
          <a:bodyPr wrap="none" rtlCol="0">
            <a:spAutoFit/>
          </a:bodyPr>
          <a:lstStyle/>
          <a:p>
            <a:r>
              <a:rPr lang="en-US" dirty="0" smtClean="0">
                <a:solidFill>
                  <a:srgbClr val="000000"/>
                </a:solidFill>
              </a:rPr>
              <a:t>Mosquito acceleration  </a:t>
            </a:r>
          </a:p>
          <a:p>
            <a:r>
              <a:rPr lang="en-US" dirty="0" smtClean="0">
                <a:solidFill>
                  <a:srgbClr val="000000"/>
                </a:solidFill>
              </a:rPr>
              <a:t>(in Earth’s gravities G)</a:t>
            </a:r>
            <a:endParaRPr lang="en-US" dirty="0">
              <a:solidFill>
                <a:srgbClr val="000000"/>
              </a:solidFill>
            </a:endParaRPr>
          </a:p>
        </p:txBody>
      </p:sp>
      <p:sp>
        <p:nvSpPr>
          <p:cNvPr id="53" name="Rectangle 52"/>
          <p:cNvSpPr/>
          <p:nvPr/>
        </p:nvSpPr>
        <p:spPr bwMode="auto">
          <a:xfrm>
            <a:off x="4173646" y="4309055"/>
            <a:ext cx="1175185" cy="53882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42" name="TextBox 41"/>
          <p:cNvSpPr txBox="1"/>
          <p:nvPr/>
        </p:nvSpPr>
        <p:spPr>
          <a:xfrm>
            <a:off x="2655176" y="4483801"/>
            <a:ext cx="4010207" cy="400110"/>
          </a:xfrm>
          <a:prstGeom prst="rect">
            <a:avLst/>
          </a:prstGeom>
          <a:noFill/>
        </p:spPr>
        <p:txBody>
          <a:bodyPr wrap="none" rtlCol="0">
            <a:spAutoFit/>
          </a:bodyPr>
          <a:lstStyle/>
          <a:p>
            <a:r>
              <a:rPr lang="en-US" dirty="0" smtClean="0">
                <a:solidFill>
                  <a:srgbClr val="000000"/>
                </a:solidFill>
              </a:rPr>
              <a:t>Mass of raindrop / mass of mosquito</a:t>
            </a:r>
            <a:endParaRPr lang="en-US" dirty="0">
              <a:solidFill>
                <a:srgbClr val="000000"/>
              </a:solidFill>
            </a:endParaRPr>
          </a:p>
        </p:txBody>
      </p:sp>
      <p:graphicFrame>
        <p:nvGraphicFramePr>
          <p:cNvPr id="54" name="Object 53"/>
          <p:cNvGraphicFramePr>
            <a:graphicFrameLocks noChangeAspect="1"/>
          </p:cNvGraphicFramePr>
          <p:nvPr/>
        </p:nvGraphicFramePr>
        <p:xfrm>
          <a:off x="2017351" y="5440952"/>
          <a:ext cx="5511806" cy="355600"/>
        </p:xfrm>
        <a:graphic>
          <a:graphicData uri="http://schemas.openxmlformats.org/presentationml/2006/ole">
            <p:oleObj spid="_x0000_s2749445" name="Equation" r:id="rId7" imgW="2755900" imgH="177800" progId="Equation.3">
              <p:embed/>
            </p:oleObj>
          </a:graphicData>
        </a:graphic>
      </p:graphicFrame>
      <p:sp>
        <p:nvSpPr>
          <p:cNvPr id="55" name="TextBox 54"/>
          <p:cNvSpPr txBox="1"/>
          <p:nvPr/>
        </p:nvSpPr>
        <p:spPr>
          <a:xfrm>
            <a:off x="904299" y="6023299"/>
            <a:ext cx="7037378" cy="400110"/>
          </a:xfrm>
          <a:prstGeom prst="rect">
            <a:avLst/>
          </a:prstGeom>
          <a:noFill/>
        </p:spPr>
        <p:txBody>
          <a:bodyPr wrap="none" rtlCol="0">
            <a:spAutoFit/>
          </a:bodyPr>
          <a:lstStyle/>
          <a:p>
            <a:r>
              <a:rPr lang="en-US" dirty="0" smtClean="0">
                <a:solidFill>
                  <a:schemeClr val="bg1"/>
                </a:solidFill>
              </a:rPr>
              <a:t>Max force: 4000 dynes (flight still possible) – 10,000 dynes (death)</a:t>
            </a:r>
            <a:endParaRPr lang="en-US"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3586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69416"/>
            <a:ext cx="8724900" cy="1143000"/>
          </a:xfrm>
        </p:spPr>
        <p:txBody>
          <a:bodyPr/>
          <a:lstStyle/>
          <a:p>
            <a:r>
              <a:rPr lang="en-US" sz="3600" dirty="0" smtClean="0">
                <a:solidFill>
                  <a:srgbClr val="000000"/>
                </a:solidFill>
              </a:rPr>
              <a:t>Mosquitoes Accelerate 50-300 G</a:t>
            </a:r>
            <a:endParaRPr lang="en-US" sz="3600" dirty="0">
              <a:solidFill>
                <a:srgbClr val="000000"/>
              </a:solidFill>
            </a:endParaRPr>
          </a:p>
        </p:txBody>
      </p:sp>
      <p:sp>
        <p:nvSpPr>
          <p:cNvPr id="5" name="TextBox 4"/>
          <p:cNvSpPr txBox="1"/>
          <p:nvPr/>
        </p:nvSpPr>
        <p:spPr>
          <a:xfrm>
            <a:off x="10090915" y="6350168"/>
            <a:ext cx="1486892" cy="1015663"/>
          </a:xfrm>
          <a:prstGeom prst="rect">
            <a:avLst/>
          </a:prstGeom>
          <a:noFill/>
        </p:spPr>
        <p:txBody>
          <a:bodyPr wrap="square" rtlCol="0">
            <a:spAutoFit/>
          </a:bodyPr>
          <a:lstStyle/>
          <a:p>
            <a:r>
              <a:rPr lang="en-US" dirty="0" smtClean="0"/>
              <a:t>deformation </a:t>
            </a:r>
          </a:p>
          <a:p>
            <a:r>
              <a:rPr lang="en-US" dirty="0" smtClean="0"/>
              <a:t>coefficient: </a:t>
            </a:r>
          </a:p>
          <a:p>
            <a:r>
              <a:rPr lang="en-US" i="1" dirty="0" smtClean="0"/>
              <a:t> k </a:t>
            </a:r>
            <a:r>
              <a:rPr lang="en-US" dirty="0" smtClean="0"/>
              <a:t>= 20</a:t>
            </a:r>
            <a:endParaRPr lang="en-US" dirty="0"/>
          </a:p>
        </p:txBody>
      </p:sp>
      <p:graphicFrame>
        <p:nvGraphicFramePr>
          <p:cNvPr id="2157" name="Object 109"/>
          <p:cNvGraphicFramePr>
            <a:graphicFrameLocks noChangeAspect="1"/>
          </p:cNvGraphicFramePr>
          <p:nvPr/>
        </p:nvGraphicFramePr>
        <p:xfrm>
          <a:off x="4873095" y="7061200"/>
          <a:ext cx="2645304" cy="1149354"/>
        </p:xfrm>
        <a:graphic>
          <a:graphicData uri="http://schemas.openxmlformats.org/presentationml/2006/ole">
            <p:oleObj spid="_x0000_s2757634" name="Equation" r:id="rId4" imgW="1866900" imgH="800100" progId="Equation.3">
              <p:embed/>
            </p:oleObj>
          </a:graphicData>
        </a:graphic>
      </p:graphicFrame>
      <p:sp>
        <p:nvSpPr>
          <p:cNvPr id="12" name="TextBox 11"/>
          <p:cNvSpPr txBox="1"/>
          <p:nvPr/>
        </p:nvSpPr>
        <p:spPr>
          <a:xfrm>
            <a:off x="-1947333" y="7061201"/>
            <a:ext cx="1947333" cy="461665"/>
          </a:xfrm>
          <a:prstGeom prst="rect">
            <a:avLst/>
          </a:prstGeom>
          <a:noFill/>
        </p:spPr>
        <p:txBody>
          <a:bodyPr wrap="square" rtlCol="0">
            <a:spAutoFit/>
          </a:bodyPr>
          <a:lstStyle/>
          <a:p>
            <a:r>
              <a:rPr lang="en-US" sz="2400" dirty="0" smtClean="0">
                <a:solidFill>
                  <a:srgbClr val="000000"/>
                </a:solidFill>
              </a:rPr>
              <a:t>Impact Force</a:t>
            </a:r>
            <a:endParaRPr lang="en-US" sz="2400" dirty="0">
              <a:solidFill>
                <a:srgbClr val="000000"/>
              </a:solidFill>
            </a:endParaRPr>
          </a:p>
        </p:txBody>
      </p:sp>
      <p:sp>
        <p:nvSpPr>
          <p:cNvPr id="13" name="TextBox 12"/>
          <p:cNvSpPr txBox="1"/>
          <p:nvPr/>
        </p:nvSpPr>
        <p:spPr>
          <a:xfrm>
            <a:off x="423331" y="7095065"/>
            <a:ext cx="3749653" cy="461665"/>
          </a:xfrm>
          <a:prstGeom prst="rect">
            <a:avLst/>
          </a:prstGeom>
          <a:noFill/>
        </p:spPr>
        <p:txBody>
          <a:bodyPr wrap="square" rtlCol="0">
            <a:spAutoFit/>
          </a:bodyPr>
          <a:lstStyle/>
          <a:p>
            <a:r>
              <a:rPr lang="en-US" sz="2400" dirty="0" smtClean="0">
                <a:solidFill>
                  <a:srgbClr val="000000"/>
                </a:solidFill>
              </a:rPr>
              <a:t>Dimensionless Acceleration</a:t>
            </a:r>
            <a:endParaRPr lang="en-US" sz="2400" dirty="0">
              <a:solidFill>
                <a:srgbClr val="000000"/>
              </a:solidFill>
            </a:endParaRPr>
          </a:p>
        </p:txBody>
      </p:sp>
      <p:pic>
        <p:nvPicPr>
          <p:cNvPr id="21" name="Picture 20" descr="untitled.eps"/>
          <p:cNvPicPr>
            <a:picLocks noChangeAspect="1"/>
          </p:cNvPicPr>
          <p:nvPr/>
        </p:nvPicPr>
        <mc:AlternateContent>
          <mc:Choice xmlns:ma="http://schemas.microsoft.com/office/mac/drawingml/2008/main" Requires="ma">
            <p:blipFill>
              <a:blip r:embed="rId5"/>
              <a:srcRect l="1479" t="6504" r="5819"/>
              <a:stretch>
                <a:fillRect/>
              </a:stretch>
            </p:blipFill>
          </mc:Choice>
          <mc:Fallback>
            <p:blipFill>
              <a:blip r:embed="rId6"/>
              <a:srcRect l="1479" t="6504" r="5819"/>
              <a:stretch>
                <a:fillRect/>
              </a:stretch>
            </p:blipFill>
          </mc:Fallback>
        </mc:AlternateContent>
        <p:spPr>
          <a:xfrm>
            <a:off x="1890302" y="836493"/>
            <a:ext cx="5074723" cy="3725063"/>
          </a:xfrm>
          <a:prstGeom prst="rect">
            <a:avLst/>
          </a:prstGeom>
        </p:spPr>
      </p:pic>
      <p:cxnSp>
        <p:nvCxnSpPr>
          <p:cNvPr id="23" name="Straight Connector 22"/>
          <p:cNvCxnSpPr/>
          <p:nvPr/>
        </p:nvCxnSpPr>
        <p:spPr bwMode="auto">
          <a:xfrm flipV="1">
            <a:off x="2534553" y="3810267"/>
            <a:ext cx="4238068" cy="36612"/>
          </a:xfrm>
          <a:prstGeom prst="line">
            <a:avLst/>
          </a:prstGeom>
          <a:solidFill>
            <a:schemeClr val="accent1"/>
          </a:solidFill>
          <a:ln w="9525" cap="flat" cmpd="sng" algn="ctr">
            <a:solidFill>
              <a:srgbClr val="780C16"/>
            </a:solidFill>
            <a:prstDash val="dash"/>
            <a:round/>
            <a:headEnd type="none" w="med" len="med"/>
            <a:tailEnd type="none" w="med" len="med"/>
          </a:ln>
          <a:effectLst/>
        </p:spPr>
      </p:cxnSp>
      <p:cxnSp>
        <p:nvCxnSpPr>
          <p:cNvPr id="24" name="Straight Connector 23"/>
          <p:cNvCxnSpPr/>
          <p:nvPr/>
        </p:nvCxnSpPr>
        <p:spPr bwMode="auto">
          <a:xfrm flipV="1">
            <a:off x="2568421" y="3208162"/>
            <a:ext cx="4184959" cy="26076"/>
          </a:xfrm>
          <a:prstGeom prst="line">
            <a:avLst/>
          </a:prstGeom>
          <a:solidFill>
            <a:schemeClr val="accent1"/>
          </a:solidFill>
          <a:ln w="9525" cap="flat" cmpd="sng" algn="ctr">
            <a:solidFill>
              <a:srgbClr val="3366FF"/>
            </a:solidFill>
            <a:prstDash val="dash"/>
            <a:round/>
            <a:headEnd type="none" w="med" len="med"/>
            <a:tailEnd type="none" w="med" len="med"/>
          </a:ln>
          <a:effectLst/>
        </p:spPr>
      </p:cxnSp>
      <p:sp>
        <p:nvSpPr>
          <p:cNvPr id="28" name="TextBox 27"/>
          <p:cNvSpPr txBox="1"/>
          <p:nvPr/>
        </p:nvSpPr>
        <p:spPr>
          <a:xfrm>
            <a:off x="4117446" y="3265734"/>
            <a:ext cx="2866820" cy="400110"/>
          </a:xfrm>
          <a:prstGeom prst="rect">
            <a:avLst/>
          </a:prstGeom>
          <a:noFill/>
        </p:spPr>
        <p:txBody>
          <a:bodyPr wrap="square" rtlCol="0">
            <a:spAutoFit/>
          </a:bodyPr>
          <a:lstStyle/>
          <a:p>
            <a:r>
              <a:rPr lang="en-US" dirty="0" smtClean="0">
                <a:solidFill>
                  <a:srgbClr val="780C16"/>
                </a:solidFill>
              </a:rPr>
              <a:t>human tolerance ~20 G</a:t>
            </a:r>
            <a:endParaRPr lang="en-US" dirty="0">
              <a:solidFill>
                <a:srgbClr val="780C16"/>
              </a:solidFill>
            </a:endParaRPr>
          </a:p>
        </p:txBody>
      </p:sp>
      <p:sp>
        <p:nvSpPr>
          <p:cNvPr id="29" name="TextBox 28"/>
          <p:cNvSpPr txBox="1"/>
          <p:nvPr/>
        </p:nvSpPr>
        <p:spPr>
          <a:xfrm>
            <a:off x="4132852" y="2715447"/>
            <a:ext cx="2659008" cy="400110"/>
          </a:xfrm>
          <a:prstGeom prst="rect">
            <a:avLst/>
          </a:prstGeom>
          <a:noFill/>
        </p:spPr>
        <p:txBody>
          <a:bodyPr wrap="square" rtlCol="0">
            <a:spAutoFit/>
          </a:bodyPr>
          <a:lstStyle/>
          <a:p>
            <a:r>
              <a:rPr lang="en-US" dirty="0" smtClean="0">
                <a:solidFill>
                  <a:srgbClr val="3366FF"/>
                </a:solidFill>
              </a:rPr>
              <a:t>flea jumping ~ 100 G</a:t>
            </a:r>
            <a:endParaRPr lang="en-US" dirty="0">
              <a:solidFill>
                <a:srgbClr val="3366FF"/>
              </a:solidFill>
            </a:endParaRPr>
          </a:p>
        </p:txBody>
      </p:sp>
      <p:sp>
        <p:nvSpPr>
          <p:cNvPr id="43" name="TextBox 42"/>
          <p:cNvSpPr txBox="1"/>
          <p:nvPr/>
        </p:nvSpPr>
        <p:spPr>
          <a:xfrm>
            <a:off x="2501252" y="3175223"/>
            <a:ext cx="1153356" cy="707886"/>
          </a:xfrm>
          <a:prstGeom prst="rect">
            <a:avLst/>
          </a:prstGeom>
          <a:noFill/>
        </p:spPr>
        <p:txBody>
          <a:bodyPr wrap="none" rtlCol="0">
            <a:spAutoFit/>
          </a:bodyPr>
          <a:lstStyle/>
          <a:p>
            <a:r>
              <a:rPr lang="en-US" dirty="0" smtClean="0">
                <a:solidFill>
                  <a:schemeClr val="bg1"/>
                </a:solidFill>
              </a:rPr>
              <a:t>small </a:t>
            </a:r>
          </a:p>
          <a:p>
            <a:r>
              <a:rPr lang="en-US" dirty="0" smtClean="0">
                <a:solidFill>
                  <a:schemeClr val="bg1"/>
                </a:solidFill>
              </a:rPr>
              <a:t>raindrops</a:t>
            </a:r>
            <a:endParaRPr lang="en-US" dirty="0">
              <a:solidFill>
                <a:schemeClr val="bg1"/>
              </a:solidFill>
            </a:endParaRPr>
          </a:p>
        </p:txBody>
      </p:sp>
      <p:sp>
        <p:nvSpPr>
          <p:cNvPr id="44" name="TextBox 43"/>
          <p:cNvSpPr txBox="1"/>
          <p:nvPr/>
        </p:nvSpPr>
        <p:spPr>
          <a:xfrm>
            <a:off x="5231870" y="864420"/>
            <a:ext cx="1545215" cy="400110"/>
          </a:xfrm>
          <a:prstGeom prst="rect">
            <a:avLst/>
          </a:prstGeom>
          <a:noFill/>
        </p:spPr>
        <p:txBody>
          <a:bodyPr wrap="none" rtlCol="0">
            <a:spAutoFit/>
          </a:bodyPr>
          <a:lstStyle/>
          <a:p>
            <a:r>
              <a:rPr lang="en-US" dirty="0" smtClean="0">
                <a:solidFill>
                  <a:schemeClr val="bg1"/>
                </a:solidFill>
              </a:rPr>
              <a:t>big raindrops</a:t>
            </a:r>
            <a:endParaRPr lang="en-US" dirty="0">
              <a:solidFill>
                <a:schemeClr val="bg1"/>
              </a:solidFill>
            </a:endParaRPr>
          </a:p>
        </p:txBody>
      </p:sp>
      <p:sp>
        <p:nvSpPr>
          <p:cNvPr id="45" name="Rectangle 44"/>
          <p:cNvSpPr/>
          <p:nvPr/>
        </p:nvSpPr>
        <p:spPr bwMode="auto">
          <a:xfrm>
            <a:off x="1673917" y="2193790"/>
            <a:ext cx="423289" cy="53882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36" name="TextBox 35"/>
          <p:cNvSpPr txBox="1"/>
          <p:nvPr/>
        </p:nvSpPr>
        <p:spPr>
          <a:xfrm rot="16200000">
            <a:off x="352648" y="2116883"/>
            <a:ext cx="2542333" cy="707886"/>
          </a:xfrm>
          <a:prstGeom prst="rect">
            <a:avLst/>
          </a:prstGeom>
          <a:noFill/>
        </p:spPr>
        <p:txBody>
          <a:bodyPr wrap="none" rtlCol="0">
            <a:spAutoFit/>
          </a:bodyPr>
          <a:lstStyle/>
          <a:p>
            <a:r>
              <a:rPr lang="en-US" dirty="0" smtClean="0">
                <a:solidFill>
                  <a:srgbClr val="000000"/>
                </a:solidFill>
              </a:rPr>
              <a:t>Mosquito acceleration  </a:t>
            </a:r>
          </a:p>
          <a:p>
            <a:r>
              <a:rPr lang="en-US" dirty="0" smtClean="0">
                <a:solidFill>
                  <a:srgbClr val="000000"/>
                </a:solidFill>
              </a:rPr>
              <a:t>(in Earth’s gravities G)</a:t>
            </a:r>
            <a:endParaRPr lang="en-US" dirty="0">
              <a:solidFill>
                <a:srgbClr val="000000"/>
              </a:solidFill>
            </a:endParaRPr>
          </a:p>
        </p:txBody>
      </p:sp>
      <p:sp>
        <p:nvSpPr>
          <p:cNvPr id="53" name="Rectangle 52"/>
          <p:cNvSpPr/>
          <p:nvPr/>
        </p:nvSpPr>
        <p:spPr bwMode="auto">
          <a:xfrm>
            <a:off x="4173646" y="4309055"/>
            <a:ext cx="1175185" cy="53882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42" name="TextBox 41"/>
          <p:cNvSpPr txBox="1"/>
          <p:nvPr/>
        </p:nvSpPr>
        <p:spPr>
          <a:xfrm>
            <a:off x="2655176" y="4483801"/>
            <a:ext cx="4010207" cy="400110"/>
          </a:xfrm>
          <a:prstGeom prst="rect">
            <a:avLst/>
          </a:prstGeom>
          <a:noFill/>
        </p:spPr>
        <p:txBody>
          <a:bodyPr wrap="none" rtlCol="0">
            <a:spAutoFit/>
          </a:bodyPr>
          <a:lstStyle/>
          <a:p>
            <a:r>
              <a:rPr lang="en-US" dirty="0" smtClean="0">
                <a:solidFill>
                  <a:srgbClr val="000000"/>
                </a:solidFill>
              </a:rPr>
              <a:t>Mass of raindrop / mass of mosquito</a:t>
            </a:r>
            <a:endParaRPr lang="en-US" dirty="0">
              <a:solidFill>
                <a:srgbClr val="000000"/>
              </a:solidFill>
            </a:endParaRPr>
          </a:p>
        </p:txBody>
      </p:sp>
      <p:graphicFrame>
        <p:nvGraphicFramePr>
          <p:cNvPr id="54" name="Object 53"/>
          <p:cNvGraphicFramePr>
            <a:graphicFrameLocks noChangeAspect="1"/>
          </p:cNvGraphicFramePr>
          <p:nvPr/>
        </p:nvGraphicFramePr>
        <p:xfrm>
          <a:off x="2017351" y="5440952"/>
          <a:ext cx="5511806" cy="355600"/>
        </p:xfrm>
        <a:graphic>
          <a:graphicData uri="http://schemas.openxmlformats.org/presentationml/2006/ole">
            <p:oleObj spid="_x0000_s2757635" name="Equation" r:id="rId7" imgW="2755900" imgH="177800" progId="Equation.3">
              <p:embed/>
            </p:oleObj>
          </a:graphicData>
        </a:graphic>
      </p:graphicFrame>
      <p:sp>
        <p:nvSpPr>
          <p:cNvPr id="55" name="TextBox 54"/>
          <p:cNvSpPr txBox="1"/>
          <p:nvPr/>
        </p:nvSpPr>
        <p:spPr>
          <a:xfrm>
            <a:off x="904299" y="6023299"/>
            <a:ext cx="7037378" cy="400110"/>
          </a:xfrm>
          <a:prstGeom prst="rect">
            <a:avLst/>
          </a:prstGeom>
          <a:noFill/>
        </p:spPr>
        <p:txBody>
          <a:bodyPr wrap="none" rtlCol="0">
            <a:spAutoFit/>
          </a:bodyPr>
          <a:lstStyle/>
          <a:p>
            <a:r>
              <a:rPr lang="en-US" dirty="0" smtClean="0">
                <a:solidFill>
                  <a:schemeClr val="bg1"/>
                </a:solidFill>
              </a:rPr>
              <a:t>Max force: 4000 dynes (flight still possible) – 10,000 dynes (death)</a:t>
            </a:r>
            <a:endParaRPr lang="en-US"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3586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units for calculations</a:t>
            </a:r>
            <a:endParaRPr lang="en-US" dirty="0"/>
          </a:p>
        </p:txBody>
      </p:sp>
      <p:sp>
        <p:nvSpPr>
          <p:cNvPr id="3" name="Content Placeholder 2"/>
          <p:cNvSpPr>
            <a:spLocks noGrp="1"/>
          </p:cNvSpPr>
          <p:nvPr>
            <p:ph idx="1"/>
          </p:nvPr>
        </p:nvSpPr>
        <p:spPr/>
        <p:txBody>
          <a:bodyPr/>
          <a:lstStyle/>
          <a:p>
            <a:pPr>
              <a:buNone/>
            </a:pPr>
            <a:r>
              <a:rPr lang="en-US" dirty="0" smtClean="0">
                <a:solidFill>
                  <a:schemeClr val="bg1"/>
                </a:solidFill>
              </a:rPr>
              <a:t>Remember: dyne = 1 </a:t>
            </a:r>
            <a:r>
              <a:rPr lang="en-US" dirty="0" err="1" smtClean="0">
                <a:solidFill>
                  <a:schemeClr val="bg1"/>
                </a:solidFill>
              </a:rPr>
              <a:t>g</a:t>
            </a:r>
            <a:r>
              <a:rPr lang="en-US" dirty="0" smtClean="0">
                <a:solidFill>
                  <a:schemeClr val="bg1"/>
                </a:solidFill>
              </a:rPr>
              <a:t> cm/s</a:t>
            </a:r>
            <a:r>
              <a:rPr lang="en-US" baseline="30000" dirty="0" smtClean="0">
                <a:solidFill>
                  <a:schemeClr val="bg1"/>
                </a:solidFill>
              </a:rPr>
              <a:t>2</a:t>
            </a:r>
            <a:r>
              <a:rPr lang="en-US" dirty="0" smtClean="0">
                <a:solidFill>
                  <a:schemeClr val="bg1"/>
                </a:solidFill>
              </a:rPr>
              <a:t> (force in cm-</a:t>
            </a:r>
            <a:r>
              <a:rPr lang="en-US" dirty="0" err="1" smtClean="0">
                <a:solidFill>
                  <a:schemeClr val="bg1"/>
                </a:solidFill>
              </a:rPr>
              <a:t>g-s</a:t>
            </a:r>
            <a:r>
              <a:rPr lang="en-US" dirty="0" smtClean="0">
                <a:solidFill>
                  <a:schemeClr val="bg1"/>
                </a:solidFill>
              </a:rPr>
              <a:t> units) = 10</a:t>
            </a:r>
            <a:r>
              <a:rPr lang="en-US" baseline="30000" dirty="0" smtClean="0">
                <a:solidFill>
                  <a:schemeClr val="bg1"/>
                </a:solidFill>
              </a:rPr>
              <a:t>-5 </a:t>
            </a:r>
            <a:r>
              <a:rPr lang="en-US" dirty="0" err="1" smtClean="0">
                <a:solidFill>
                  <a:schemeClr val="bg1"/>
                </a:solidFill>
              </a:rPr>
              <a:t>Newtons</a:t>
            </a:r>
            <a:r>
              <a:rPr lang="en-US" dirty="0" smtClean="0">
                <a:solidFill>
                  <a:schemeClr val="bg1"/>
                </a:solidFill>
              </a:rPr>
              <a:t>.  Using </a:t>
            </a:r>
            <a:r>
              <a:rPr lang="en-US" dirty="0" err="1" smtClean="0">
                <a:solidFill>
                  <a:schemeClr val="bg1"/>
                </a:solidFill>
              </a:rPr>
              <a:t>cgs</a:t>
            </a:r>
            <a:r>
              <a:rPr lang="en-US" dirty="0" smtClean="0">
                <a:solidFill>
                  <a:schemeClr val="bg1"/>
                </a:solidFill>
              </a:rPr>
              <a:t> units is easiest for calculations with small insects, as the values are often order-one.</a:t>
            </a:r>
          </a:p>
          <a:p>
            <a:r>
              <a:rPr lang="en-US" dirty="0" smtClean="0">
                <a:solidFill>
                  <a:schemeClr val="bg1"/>
                </a:solidFill>
              </a:rPr>
              <a:t>Density of air </a:t>
            </a:r>
            <a:r>
              <a:rPr lang="en-US" dirty="0" err="1" smtClean="0">
                <a:solidFill>
                  <a:schemeClr val="bg1"/>
                </a:solidFill>
              </a:rPr>
              <a:t>ρ</a:t>
            </a:r>
            <a:r>
              <a:rPr lang="en-US" baseline="-25000" dirty="0" err="1" smtClean="0">
                <a:solidFill>
                  <a:schemeClr val="bg1"/>
                </a:solidFill>
              </a:rPr>
              <a:t>a</a:t>
            </a:r>
            <a:r>
              <a:rPr lang="en-US" dirty="0" smtClean="0">
                <a:solidFill>
                  <a:schemeClr val="bg1"/>
                </a:solidFill>
              </a:rPr>
              <a:t> = 10</a:t>
            </a:r>
            <a:r>
              <a:rPr lang="en-US" baseline="30000" dirty="0" smtClean="0">
                <a:solidFill>
                  <a:schemeClr val="bg1"/>
                </a:solidFill>
              </a:rPr>
              <a:t>-3</a:t>
            </a:r>
            <a:r>
              <a:rPr lang="en-US" dirty="0" smtClean="0">
                <a:solidFill>
                  <a:schemeClr val="bg1"/>
                </a:solidFill>
              </a:rPr>
              <a:t> g/cm</a:t>
            </a:r>
            <a:r>
              <a:rPr lang="en-US" baseline="30000" dirty="0" smtClean="0">
                <a:solidFill>
                  <a:schemeClr val="bg1"/>
                </a:solidFill>
              </a:rPr>
              <a:t>3</a:t>
            </a:r>
            <a:endParaRPr lang="en-US" dirty="0" smtClean="0">
              <a:solidFill>
                <a:schemeClr val="bg1"/>
              </a:solidFill>
            </a:endParaRPr>
          </a:p>
          <a:p>
            <a:r>
              <a:rPr lang="en-US" dirty="0" smtClean="0">
                <a:solidFill>
                  <a:schemeClr val="bg1"/>
                </a:solidFill>
              </a:rPr>
              <a:t>Density of water </a:t>
            </a:r>
            <a:r>
              <a:rPr lang="en-US" dirty="0" err="1" smtClean="0">
                <a:solidFill>
                  <a:schemeClr val="bg1"/>
                </a:solidFill>
              </a:rPr>
              <a:t>ρ</a:t>
            </a:r>
            <a:r>
              <a:rPr lang="en-US" baseline="-25000" dirty="0" err="1" smtClean="0">
                <a:solidFill>
                  <a:schemeClr val="bg1"/>
                </a:solidFill>
              </a:rPr>
              <a:t>w</a:t>
            </a:r>
            <a:r>
              <a:rPr lang="en-US" baseline="-25000" dirty="0" smtClean="0">
                <a:solidFill>
                  <a:schemeClr val="bg1"/>
                </a:solidFill>
              </a:rPr>
              <a:t> </a:t>
            </a:r>
            <a:r>
              <a:rPr lang="en-US" dirty="0" smtClean="0">
                <a:solidFill>
                  <a:schemeClr val="bg1"/>
                </a:solidFill>
              </a:rPr>
              <a:t>= 1 g/cm</a:t>
            </a:r>
            <a:r>
              <a:rPr lang="en-US" baseline="30000" dirty="0" smtClean="0">
                <a:solidFill>
                  <a:schemeClr val="bg1"/>
                </a:solidFill>
              </a:rPr>
              <a:t>3</a:t>
            </a:r>
            <a:endParaRPr lang="en-US" dirty="0" smtClean="0">
              <a:solidFill>
                <a:schemeClr val="bg1"/>
              </a:solidFill>
            </a:endParaRPr>
          </a:p>
          <a:p>
            <a:r>
              <a:rPr lang="en-US" dirty="0" smtClean="0">
                <a:solidFill>
                  <a:schemeClr val="bg1"/>
                </a:solidFill>
              </a:rPr>
              <a:t>Gravity </a:t>
            </a:r>
            <a:r>
              <a:rPr lang="en-US" dirty="0" err="1" smtClean="0">
                <a:solidFill>
                  <a:schemeClr val="bg1"/>
                </a:solidFill>
              </a:rPr>
              <a:t>g</a:t>
            </a:r>
            <a:r>
              <a:rPr lang="en-US" dirty="0" smtClean="0">
                <a:solidFill>
                  <a:schemeClr val="bg1"/>
                </a:solidFill>
              </a:rPr>
              <a:t> ≈ 1000 cm/s</a:t>
            </a:r>
            <a:r>
              <a:rPr lang="en-US" baseline="30000" dirty="0" smtClean="0">
                <a:solidFill>
                  <a:schemeClr val="bg1"/>
                </a:solidFill>
              </a:rPr>
              <a:t>2</a:t>
            </a:r>
            <a:endParaRPr lang="en-US" dirty="0" smtClean="0">
              <a:solidFill>
                <a:schemeClr val="bg1"/>
              </a:solidFill>
            </a:endParaRPr>
          </a:p>
          <a:p>
            <a:r>
              <a:rPr lang="en-US" dirty="0" smtClean="0">
                <a:solidFill>
                  <a:schemeClr val="bg1"/>
                </a:solidFill>
              </a:rPr>
              <a:t>Surface tension </a:t>
            </a:r>
            <a:r>
              <a:rPr lang="en-US" dirty="0" err="1" smtClean="0">
                <a:solidFill>
                  <a:schemeClr val="bg1"/>
                </a:solidFill>
              </a:rPr>
              <a:t>σ</a:t>
            </a:r>
            <a:r>
              <a:rPr lang="en-US" dirty="0" smtClean="0">
                <a:solidFill>
                  <a:schemeClr val="bg1"/>
                </a:solidFill>
              </a:rPr>
              <a:t> = 70 dynes/cm</a:t>
            </a: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36" y="0"/>
            <a:ext cx="7772400" cy="6619858"/>
          </a:xfrm>
        </p:spPr>
        <p:txBody>
          <a:bodyPr/>
          <a:lstStyle/>
          <a:p>
            <a:pPr>
              <a:buNone/>
            </a:pPr>
            <a:r>
              <a:rPr lang="en-US" sz="1900" dirty="0" smtClean="0">
                <a:solidFill>
                  <a:srgbClr val="000000"/>
                </a:solidFill>
              </a:rPr>
              <a:t>Hints for Activity 1</a:t>
            </a:r>
          </a:p>
          <a:p>
            <a:pPr>
              <a:buNone/>
            </a:pPr>
            <a:endParaRPr lang="en-US" sz="1900" dirty="0" smtClean="0">
              <a:solidFill>
                <a:srgbClr val="000000"/>
              </a:solidFill>
            </a:endParaRPr>
          </a:p>
          <a:p>
            <a:pPr>
              <a:buNone/>
            </a:pPr>
            <a:r>
              <a:rPr lang="en-US" sz="1900" dirty="0" smtClean="0">
                <a:solidFill>
                  <a:srgbClr val="000000"/>
                </a:solidFill>
              </a:rPr>
              <a:t>This problem is most easily done using scaling, or the art of approximation.  In scaling, you use ~ symbols rather than equality up to a constant.  Thus one can ignore constant numerical factors such as 2 and </a:t>
            </a:r>
          </a:p>
          <a:p>
            <a:pPr>
              <a:buNone/>
            </a:pPr>
            <a:endParaRPr lang="en-US" sz="1900" dirty="0" smtClean="0">
              <a:solidFill>
                <a:srgbClr val="000000"/>
              </a:solidFill>
            </a:endParaRPr>
          </a:p>
          <a:p>
            <a:pPr>
              <a:buNone/>
            </a:pPr>
            <a:r>
              <a:rPr lang="en-US" sz="1900" dirty="0" smtClean="0">
                <a:solidFill>
                  <a:srgbClr val="000000"/>
                </a:solidFill>
              </a:rPr>
              <a:t>To solve this problem, first note that you have two unknowns so you need two equations.  </a:t>
            </a:r>
          </a:p>
          <a:p>
            <a:pPr>
              <a:buNone/>
            </a:pPr>
            <a:r>
              <a:rPr lang="en-US" sz="1900" dirty="0" smtClean="0">
                <a:solidFill>
                  <a:srgbClr val="000000"/>
                </a:solidFill>
              </a:rPr>
              <a:t>Background:  pressure drag force </a:t>
            </a:r>
            <a:r>
              <a:rPr lang="en-US" sz="1900" dirty="0" err="1" smtClean="0">
                <a:solidFill>
                  <a:srgbClr val="000000"/>
                </a:solidFill>
              </a:rPr>
              <a:t>F</a:t>
            </a:r>
            <a:r>
              <a:rPr lang="en-US" sz="1900" baseline="-25000" dirty="0" err="1" smtClean="0">
                <a:solidFill>
                  <a:srgbClr val="000000"/>
                </a:solidFill>
              </a:rPr>
              <a:t>d</a:t>
            </a:r>
            <a:r>
              <a:rPr lang="en-US" sz="1900" dirty="0" smtClean="0">
                <a:solidFill>
                  <a:srgbClr val="000000"/>
                </a:solidFill>
              </a:rPr>
              <a:t> ~ </a:t>
            </a:r>
            <a:r>
              <a:rPr lang="en-US" sz="1900" dirty="0" err="1" smtClean="0">
                <a:solidFill>
                  <a:srgbClr val="000000"/>
                </a:solidFill>
              </a:rPr>
              <a:t>Δp</a:t>
            </a:r>
            <a:r>
              <a:rPr lang="en-US" sz="1900" dirty="0" smtClean="0">
                <a:solidFill>
                  <a:srgbClr val="000000"/>
                </a:solidFill>
              </a:rPr>
              <a:t> a</a:t>
            </a:r>
            <a:r>
              <a:rPr lang="en-US" sz="1900" baseline="30000" dirty="0" smtClean="0">
                <a:solidFill>
                  <a:srgbClr val="000000"/>
                </a:solidFill>
              </a:rPr>
              <a:t>2</a:t>
            </a:r>
            <a:r>
              <a:rPr lang="en-US" sz="1900" dirty="0" smtClean="0">
                <a:solidFill>
                  <a:srgbClr val="000000"/>
                </a:solidFill>
              </a:rPr>
              <a:t> where I have approximated the cross sectional area of a sphere as ~ a</a:t>
            </a:r>
            <a:r>
              <a:rPr lang="en-US" sz="1900" baseline="30000" dirty="0" smtClean="0">
                <a:solidFill>
                  <a:srgbClr val="000000"/>
                </a:solidFill>
              </a:rPr>
              <a:t>2</a:t>
            </a:r>
            <a:r>
              <a:rPr lang="en-US" sz="1900" dirty="0" smtClean="0">
                <a:solidFill>
                  <a:srgbClr val="000000"/>
                </a:solidFill>
              </a:rPr>
              <a:t>.  The difference in pressure between the front and back of the sphere is </a:t>
            </a:r>
            <a:r>
              <a:rPr lang="en-US" sz="2000" dirty="0" err="1" smtClean="0">
                <a:solidFill>
                  <a:srgbClr val="000000"/>
                </a:solidFill>
              </a:rPr>
              <a:t>Δp</a:t>
            </a:r>
            <a:r>
              <a:rPr lang="en-US" sz="2000" dirty="0" smtClean="0">
                <a:solidFill>
                  <a:srgbClr val="000000"/>
                </a:solidFill>
              </a:rPr>
              <a:t> ~ </a:t>
            </a:r>
            <a:r>
              <a:rPr lang="en-US" sz="2000" dirty="0" smtClean="0">
                <a:solidFill>
                  <a:schemeClr val="bg1"/>
                </a:solidFill>
              </a:rPr>
              <a:t>ρ</a:t>
            </a:r>
            <a:r>
              <a:rPr lang="en-US" sz="2000" baseline="-25000" dirty="0" smtClean="0">
                <a:solidFill>
                  <a:schemeClr val="bg1"/>
                </a:solidFill>
              </a:rPr>
              <a:t>a</a:t>
            </a:r>
            <a:r>
              <a:rPr lang="en-US" sz="2000" dirty="0" smtClean="0">
                <a:solidFill>
                  <a:schemeClr val="bg1"/>
                </a:solidFill>
              </a:rPr>
              <a:t>U</a:t>
            </a:r>
            <a:r>
              <a:rPr lang="en-US" sz="2000" baseline="30000" dirty="0" smtClean="0">
                <a:solidFill>
                  <a:schemeClr val="bg1"/>
                </a:solidFill>
              </a:rPr>
              <a:t>2</a:t>
            </a:r>
            <a:r>
              <a:rPr lang="en-US" sz="2000" dirty="0" smtClean="0">
                <a:solidFill>
                  <a:schemeClr val="bg1"/>
                </a:solidFill>
              </a:rPr>
              <a:t>, also known as the stagnation pressure.</a:t>
            </a:r>
            <a:endParaRPr lang="en-US" sz="1900" dirty="0" smtClean="0">
              <a:solidFill>
                <a:srgbClr val="000000"/>
              </a:solidFill>
            </a:endParaRPr>
          </a:p>
          <a:p>
            <a:pPr>
              <a:buNone/>
            </a:pPr>
            <a:r>
              <a:rPr lang="en-US" sz="1900" dirty="0" smtClean="0">
                <a:solidFill>
                  <a:srgbClr val="000000"/>
                </a:solidFill>
              </a:rPr>
              <a:t>First equation is simple equality of forces for terminal velocity, the gravitational force </a:t>
            </a:r>
            <a:r>
              <a:rPr lang="en-US" sz="1900" dirty="0" err="1" smtClean="0">
                <a:solidFill>
                  <a:srgbClr val="000000"/>
                </a:solidFill>
              </a:rPr>
              <a:t>F</a:t>
            </a:r>
            <a:r>
              <a:rPr lang="en-US" sz="1900" baseline="-25000" dirty="0" err="1" smtClean="0">
                <a:solidFill>
                  <a:srgbClr val="000000"/>
                </a:solidFill>
              </a:rPr>
              <a:t>g</a:t>
            </a:r>
            <a:r>
              <a:rPr lang="en-US" sz="1900" dirty="0" smtClean="0">
                <a:solidFill>
                  <a:srgbClr val="000000"/>
                </a:solidFill>
              </a:rPr>
              <a:t> = mg ~ </a:t>
            </a:r>
            <a:r>
              <a:rPr lang="en-US" sz="2000" dirty="0" smtClean="0">
                <a:solidFill>
                  <a:schemeClr val="bg1"/>
                </a:solidFill>
              </a:rPr>
              <a:t>ρ</a:t>
            </a:r>
            <a:r>
              <a:rPr lang="en-US" sz="2000" baseline="-25000" dirty="0" smtClean="0">
                <a:solidFill>
                  <a:schemeClr val="bg1"/>
                </a:solidFill>
              </a:rPr>
              <a:t>w</a:t>
            </a:r>
            <a:r>
              <a:rPr lang="en-US" sz="2000" dirty="0" smtClean="0">
                <a:solidFill>
                  <a:schemeClr val="bg1"/>
                </a:solidFill>
              </a:rPr>
              <a:t>a</a:t>
            </a:r>
            <a:r>
              <a:rPr lang="en-US" sz="2000" baseline="30000" dirty="0" smtClean="0">
                <a:solidFill>
                  <a:schemeClr val="bg1"/>
                </a:solidFill>
              </a:rPr>
              <a:t>3</a:t>
            </a:r>
            <a:r>
              <a:rPr lang="en-US" sz="1900" dirty="0" smtClean="0">
                <a:solidFill>
                  <a:srgbClr val="000000"/>
                </a:solidFill>
              </a:rPr>
              <a:t>, and the pressure drag force </a:t>
            </a:r>
            <a:r>
              <a:rPr lang="en-US" sz="1900" dirty="0" err="1" smtClean="0">
                <a:solidFill>
                  <a:srgbClr val="000000"/>
                </a:solidFill>
              </a:rPr>
              <a:t>F</a:t>
            </a:r>
            <a:r>
              <a:rPr lang="en-US" sz="1900" baseline="-25000" dirty="0" err="1" smtClean="0">
                <a:solidFill>
                  <a:srgbClr val="000000"/>
                </a:solidFill>
              </a:rPr>
              <a:t>d</a:t>
            </a:r>
            <a:r>
              <a:rPr lang="en-US" sz="1900" dirty="0" smtClean="0">
                <a:solidFill>
                  <a:srgbClr val="000000"/>
                </a:solidFill>
              </a:rPr>
              <a:t> ~  </a:t>
            </a:r>
            <a:r>
              <a:rPr lang="en-US" sz="1800" dirty="0" smtClean="0">
                <a:solidFill>
                  <a:schemeClr val="bg1"/>
                </a:solidFill>
              </a:rPr>
              <a:t>ρ</a:t>
            </a:r>
            <a:r>
              <a:rPr lang="en-US" sz="1800" baseline="-25000" dirty="0" smtClean="0">
                <a:solidFill>
                  <a:schemeClr val="bg1"/>
                </a:solidFill>
              </a:rPr>
              <a:t>a</a:t>
            </a:r>
            <a:r>
              <a:rPr lang="en-US" sz="1800" dirty="0" smtClean="0">
                <a:solidFill>
                  <a:schemeClr val="bg1"/>
                </a:solidFill>
              </a:rPr>
              <a:t>U</a:t>
            </a:r>
            <a:r>
              <a:rPr lang="en-US" sz="1800" baseline="30000" dirty="0" smtClean="0">
                <a:solidFill>
                  <a:schemeClr val="bg1"/>
                </a:solidFill>
              </a:rPr>
              <a:t>2</a:t>
            </a:r>
            <a:r>
              <a:rPr lang="en-US" sz="1800" dirty="0" smtClean="0">
                <a:solidFill>
                  <a:schemeClr val="bg1"/>
                </a:solidFill>
              </a:rPr>
              <a:t>a</a:t>
            </a:r>
            <a:r>
              <a:rPr lang="en-US" sz="1800" baseline="30000" dirty="0" smtClean="0">
                <a:solidFill>
                  <a:schemeClr val="bg1"/>
                </a:solidFill>
              </a:rPr>
              <a:t>2</a:t>
            </a:r>
            <a:endParaRPr lang="en-US" sz="1800" dirty="0" smtClean="0">
              <a:solidFill>
                <a:schemeClr val="bg1"/>
              </a:solidFill>
            </a:endParaRPr>
          </a:p>
          <a:p>
            <a:pPr>
              <a:buNone/>
            </a:pPr>
            <a:r>
              <a:rPr lang="en-US" sz="1800" dirty="0" smtClean="0">
                <a:solidFill>
                  <a:schemeClr val="bg1"/>
                </a:solidFill>
              </a:rPr>
              <a:t>Second equation is the criteria for drop breakage: this occurs at a vertical force balance at a point in front of the drop, right before it is cleaved in two.   The drop will break if the local dynamic pressure, </a:t>
            </a:r>
            <a:r>
              <a:rPr lang="en-US" sz="1800" dirty="0" err="1" smtClean="0">
                <a:solidFill>
                  <a:srgbClr val="000000"/>
                </a:solidFill>
              </a:rPr>
              <a:t>Δp</a:t>
            </a:r>
            <a:r>
              <a:rPr lang="en-US" sz="1800" dirty="0" smtClean="0">
                <a:solidFill>
                  <a:srgbClr val="000000"/>
                </a:solidFill>
              </a:rPr>
              <a:t>~ </a:t>
            </a:r>
            <a:r>
              <a:rPr lang="en-US" sz="1800" dirty="0" smtClean="0">
                <a:solidFill>
                  <a:schemeClr val="bg1"/>
                </a:solidFill>
              </a:rPr>
              <a:t>ρ</a:t>
            </a:r>
            <a:r>
              <a:rPr lang="en-US" sz="1800" baseline="-25000" dirty="0" smtClean="0">
                <a:solidFill>
                  <a:schemeClr val="bg1"/>
                </a:solidFill>
              </a:rPr>
              <a:t>a</a:t>
            </a:r>
            <a:r>
              <a:rPr lang="en-US" sz="1800" dirty="0" smtClean="0">
                <a:solidFill>
                  <a:schemeClr val="bg1"/>
                </a:solidFill>
              </a:rPr>
              <a:t>U</a:t>
            </a:r>
            <a:r>
              <a:rPr lang="en-US" sz="1800" baseline="30000" dirty="0" smtClean="0">
                <a:solidFill>
                  <a:schemeClr val="bg1"/>
                </a:solidFill>
              </a:rPr>
              <a:t>2</a:t>
            </a:r>
            <a:r>
              <a:rPr lang="en-US" sz="1800" dirty="0" smtClean="0">
                <a:solidFill>
                  <a:schemeClr val="bg1"/>
                </a:solidFill>
              </a:rPr>
              <a:t> exceeds the curvature pressure at point, </a:t>
            </a:r>
            <a:r>
              <a:rPr lang="en-US" sz="1800" dirty="0" smtClean="0">
                <a:solidFill>
                  <a:srgbClr val="000000"/>
                </a:solidFill>
              </a:rPr>
              <a:t> </a:t>
            </a:r>
            <a:r>
              <a:rPr lang="en-US" sz="1800" dirty="0" err="1" smtClean="0">
                <a:solidFill>
                  <a:srgbClr val="000000"/>
                </a:solidFill>
              </a:rPr>
              <a:t>Δp</a:t>
            </a:r>
            <a:r>
              <a:rPr lang="en-US" sz="1800" dirty="0" smtClean="0">
                <a:solidFill>
                  <a:srgbClr val="000000"/>
                </a:solidFill>
              </a:rPr>
              <a:t> ~ </a:t>
            </a:r>
            <a:r>
              <a:rPr lang="en-US" sz="1800" dirty="0" err="1" smtClean="0">
                <a:solidFill>
                  <a:srgbClr val="000000"/>
                </a:solidFill>
              </a:rPr>
              <a:t>σ</a:t>
            </a:r>
            <a:r>
              <a:rPr lang="en-US" sz="1800" dirty="0" smtClean="0">
                <a:solidFill>
                  <a:srgbClr val="000000"/>
                </a:solidFill>
              </a:rPr>
              <a:t> /a. </a:t>
            </a:r>
            <a:endParaRPr lang="en-US" sz="19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Activity 1 Solution</a:t>
            </a:r>
            <a:r>
              <a:rPr lang="en-US" dirty="0" smtClean="0"/>
              <a:t>: Raindrops</a:t>
            </a:r>
            <a:endParaRPr lang="en-US" dirty="0"/>
          </a:p>
        </p:txBody>
      </p:sp>
      <p:pic>
        <p:nvPicPr>
          <p:cNvPr id="5" name="Content Placeholder 4" descr="activity1.pdf"/>
          <p:cNvPicPr>
            <a:picLocks noGrp="1" noChangeAspect="1"/>
          </p:cNvPicPr>
          <p:nvPr>
            <p:ph idx="1"/>
          </p:nvPr>
        </p:nvPicPr>
        <mc:AlternateContent>
          <mc:Choice xmlns:ma="http://schemas.microsoft.com/office/mac/drawingml/2008/main" Requires="ma">
            <p:blipFill>
              <a:blip r:embed="rId2"/>
              <a:srcRect l="-11821" r="-11821"/>
              <a:stretch>
                <a:fillRect/>
              </a:stretch>
            </p:blipFill>
          </mc:Choice>
          <mc:Fallback>
            <p:blipFill>
              <a:blip r:embed="rId3"/>
              <a:srcRect l="-11821" r="-11821"/>
              <a:stretch>
                <a:fillRect/>
              </a:stretch>
            </p:blipFill>
          </mc:Fallback>
        </mc:AlternateContent>
        <p:spPr>
          <a:xfrm>
            <a:off x="0" y="1981200"/>
            <a:ext cx="9211734" cy="4876800"/>
          </a:xfrm>
        </p:spPr>
      </p:pic>
      <p:sp>
        <p:nvSpPr>
          <p:cNvPr id="4" name="TextBox 3"/>
          <p:cNvSpPr txBox="1"/>
          <p:nvPr/>
        </p:nvSpPr>
        <p:spPr>
          <a:xfrm>
            <a:off x="4348330" y="6446664"/>
            <a:ext cx="2958644" cy="400110"/>
          </a:xfrm>
          <a:prstGeom prst="rect">
            <a:avLst/>
          </a:prstGeom>
          <a:noFill/>
        </p:spPr>
        <p:txBody>
          <a:bodyPr wrap="none" rtlCol="0">
            <a:spAutoFit/>
          </a:bodyPr>
          <a:lstStyle/>
          <a:p>
            <a:r>
              <a:rPr lang="en-US" i="1" dirty="0" smtClean="0">
                <a:solidFill>
                  <a:srgbClr val="000000"/>
                </a:solidFill>
              </a:rPr>
              <a:t>a</a:t>
            </a:r>
            <a:r>
              <a:rPr lang="en-US" dirty="0" smtClean="0">
                <a:solidFill>
                  <a:srgbClr val="000000"/>
                </a:solidFill>
              </a:rPr>
              <a:t> ~ 2.3 mm , </a:t>
            </a:r>
            <a:r>
              <a:rPr lang="en-US" i="1" dirty="0" smtClean="0">
                <a:solidFill>
                  <a:srgbClr val="000000"/>
                </a:solidFill>
              </a:rPr>
              <a:t>U</a:t>
            </a:r>
            <a:r>
              <a:rPr lang="en-US" dirty="0" smtClean="0">
                <a:solidFill>
                  <a:srgbClr val="000000"/>
                </a:solidFill>
              </a:rPr>
              <a:t> ~ 500 cm/</a:t>
            </a:r>
            <a:r>
              <a:rPr lang="en-US" dirty="0" err="1" smtClean="0">
                <a:solidFill>
                  <a:srgbClr val="000000"/>
                </a:solidFill>
              </a:rPr>
              <a:t>s</a:t>
            </a:r>
            <a:r>
              <a:rPr lang="en-US" dirty="0" smtClean="0">
                <a:solidFill>
                  <a:srgbClr val="000000"/>
                </a:solidFill>
              </a:rPr>
              <a:t> </a:t>
            </a:r>
            <a:endParaRPr lang="en-US" dirty="0">
              <a:solidFill>
                <a:srgbClr val="000000"/>
              </a:solidFill>
            </a:endParaRPr>
          </a:p>
        </p:txBody>
      </p:sp>
      <p:sp>
        <p:nvSpPr>
          <p:cNvPr id="6" name="Rectangle 5"/>
          <p:cNvSpPr/>
          <p:nvPr/>
        </p:nvSpPr>
        <p:spPr bwMode="auto">
          <a:xfrm>
            <a:off x="5233389" y="3560098"/>
            <a:ext cx="615693" cy="65428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7" name="Rectangle 6"/>
          <p:cNvSpPr/>
          <p:nvPr/>
        </p:nvSpPr>
        <p:spPr bwMode="auto">
          <a:xfrm>
            <a:off x="748853" y="1749633"/>
            <a:ext cx="615693" cy="65428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Activity 1 Solutions (teacher’s guide)</a:t>
            </a:r>
            <a:endParaRPr lang="en-US" dirty="0"/>
          </a:p>
        </p:txBody>
      </p:sp>
      <p:sp>
        <p:nvSpPr>
          <p:cNvPr id="3" name="Content Placeholder 2"/>
          <p:cNvSpPr>
            <a:spLocks noGrp="1"/>
          </p:cNvSpPr>
          <p:nvPr>
            <p:ph idx="1"/>
          </p:nvPr>
        </p:nvSpPr>
        <p:spPr>
          <a:xfrm>
            <a:off x="685800" y="1865736"/>
            <a:ext cx="7772400" cy="4114800"/>
          </a:xfrm>
        </p:spPr>
        <p:txBody>
          <a:bodyPr/>
          <a:lstStyle/>
          <a:p>
            <a:r>
              <a:rPr lang="en-US" sz="2300" dirty="0" smtClean="0">
                <a:solidFill>
                  <a:srgbClr val="000000"/>
                </a:solidFill>
              </a:rPr>
              <a:t>Question 1a. What forces dictate the size and speed of raindrops?	</a:t>
            </a:r>
            <a:r>
              <a:rPr lang="en-US" sz="2300" i="1" dirty="0" smtClean="0">
                <a:solidFill>
                  <a:srgbClr val="000000"/>
                </a:solidFill>
              </a:rPr>
              <a:t>Gravity, pressure drag, surface tension</a:t>
            </a:r>
            <a:endParaRPr lang="en-US" sz="2300" dirty="0" smtClean="0">
              <a:solidFill>
                <a:srgbClr val="000000"/>
              </a:solidFill>
            </a:endParaRPr>
          </a:p>
          <a:p>
            <a:endParaRPr lang="en-US" sz="2300" dirty="0" smtClean="0">
              <a:solidFill>
                <a:srgbClr val="000000"/>
              </a:solidFill>
            </a:endParaRPr>
          </a:p>
          <a:p>
            <a:r>
              <a:rPr lang="en-US" sz="2300" dirty="0" smtClean="0">
                <a:solidFill>
                  <a:srgbClr val="000000"/>
                </a:solidFill>
              </a:rPr>
              <a:t>Question 1b. Write the size </a:t>
            </a:r>
            <a:r>
              <a:rPr lang="en-US" sz="2300" i="1" dirty="0" smtClean="0">
                <a:solidFill>
                  <a:srgbClr val="000000"/>
                </a:solidFill>
              </a:rPr>
              <a:t>a </a:t>
            </a:r>
            <a:r>
              <a:rPr lang="en-US" sz="2300" dirty="0" smtClean="0">
                <a:solidFill>
                  <a:srgbClr val="000000"/>
                </a:solidFill>
              </a:rPr>
              <a:t>and speed </a:t>
            </a:r>
            <a:r>
              <a:rPr lang="en-US" sz="2300" i="1" dirty="0" smtClean="0">
                <a:solidFill>
                  <a:srgbClr val="000000"/>
                </a:solidFill>
              </a:rPr>
              <a:t>U </a:t>
            </a:r>
            <a:r>
              <a:rPr lang="en-US" sz="2300" dirty="0" smtClean="0">
                <a:solidFill>
                  <a:srgbClr val="000000"/>
                </a:solidFill>
              </a:rPr>
              <a:t>of a raindrop as a function of gravitational acceleration </a:t>
            </a:r>
            <a:r>
              <a:rPr lang="en-US" sz="2300" i="1" dirty="0" err="1" smtClean="0">
                <a:solidFill>
                  <a:srgbClr val="000000"/>
                </a:solidFill>
              </a:rPr>
              <a:t>g</a:t>
            </a:r>
            <a:r>
              <a:rPr lang="en-US" sz="2300" dirty="0" smtClean="0">
                <a:solidFill>
                  <a:srgbClr val="000000"/>
                </a:solidFill>
              </a:rPr>
              <a:t>, surface tension of water </a:t>
            </a:r>
            <a:r>
              <a:rPr lang="en-US" sz="2300" dirty="0" err="1" smtClean="0">
                <a:solidFill>
                  <a:srgbClr val="000000"/>
                </a:solidFill>
                <a:sym typeface="Symbol"/>
              </a:rPr>
              <a:t></a:t>
            </a:r>
            <a:r>
              <a:rPr lang="en-US" sz="2300" dirty="0" smtClean="0">
                <a:solidFill>
                  <a:srgbClr val="000000"/>
                </a:solidFill>
              </a:rPr>
              <a:t>, and the densities of air and water, </a:t>
            </a:r>
            <a:r>
              <a:rPr lang="en-US" sz="2300" dirty="0" err="1" smtClean="0">
                <a:solidFill>
                  <a:srgbClr val="000000"/>
                </a:solidFill>
                <a:sym typeface="Symbol"/>
              </a:rPr>
              <a:t></a:t>
            </a:r>
            <a:r>
              <a:rPr lang="en-US" sz="2300" baseline="-25000" dirty="0" err="1" smtClean="0">
                <a:solidFill>
                  <a:srgbClr val="000000"/>
                </a:solidFill>
              </a:rPr>
              <a:t>a</a:t>
            </a:r>
            <a:r>
              <a:rPr lang="en-US" sz="2300" dirty="0" smtClean="0">
                <a:solidFill>
                  <a:srgbClr val="000000"/>
                </a:solidFill>
              </a:rPr>
              <a:t> and </a:t>
            </a:r>
            <a:r>
              <a:rPr lang="en-US" sz="2300" dirty="0" err="1" smtClean="0">
                <a:solidFill>
                  <a:srgbClr val="000000"/>
                </a:solidFill>
                <a:sym typeface="Symbol"/>
              </a:rPr>
              <a:t></a:t>
            </a:r>
            <a:r>
              <a:rPr lang="en-US" sz="2300" baseline="-25000" dirty="0" err="1" smtClean="0">
                <a:solidFill>
                  <a:srgbClr val="000000"/>
                </a:solidFill>
              </a:rPr>
              <a:t>w</a:t>
            </a:r>
            <a:r>
              <a:rPr lang="en-US" sz="2300" dirty="0" smtClean="0">
                <a:solidFill>
                  <a:srgbClr val="000000"/>
                </a:solidFill>
              </a:rPr>
              <a:t>, respectively. 	</a:t>
            </a:r>
            <a:r>
              <a:rPr lang="en-US" sz="2300" i="1" dirty="0" smtClean="0">
                <a:solidFill>
                  <a:srgbClr val="000000"/>
                </a:solidFill>
              </a:rPr>
              <a:t>a ~ (</a:t>
            </a:r>
            <a:r>
              <a:rPr lang="en-US" sz="2300" dirty="0" smtClean="0">
                <a:solidFill>
                  <a:srgbClr val="000000"/>
                </a:solidFill>
              </a:rPr>
              <a:t>σ/</a:t>
            </a:r>
            <a:r>
              <a:rPr lang="en-US" sz="2300" dirty="0" smtClean="0">
                <a:solidFill>
                  <a:srgbClr val="000000"/>
                </a:solidFill>
                <a:sym typeface="Symbol"/>
              </a:rPr>
              <a:t></a:t>
            </a:r>
            <a:r>
              <a:rPr lang="en-US" sz="2300" baseline="-25000" dirty="0" smtClean="0">
                <a:solidFill>
                  <a:srgbClr val="000000"/>
                </a:solidFill>
              </a:rPr>
              <a:t>w</a:t>
            </a:r>
            <a:r>
              <a:rPr lang="en-US" sz="2300" dirty="0" smtClean="0">
                <a:solidFill>
                  <a:srgbClr val="000000"/>
                </a:solidFill>
              </a:rPr>
              <a:t>g)</a:t>
            </a:r>
            <a:r>
              <a:rPr lang="en-US" sz="2300" baseline="30000" dirty="0" smtClean="0">
                <a:solidFill>
                  <a:srgbClr val="000000"/>
                </a:solidFill>
              </a:rPr>
              <a:t>1/2 </a:t>
            </a:r>
            <a:r>
              <a:rPr lang="en-US" sz="2300" i="1" dirty="0" smtClean="0">
                <a:solidFill>
                  <a:srgbClr val="000000"/>
                </a:solidFill>
              </a:rPr>
              <a:t>, U ~ (</a:t>
            </a:r>
            <a:r>
              <a:rPr lang="en-US" sz="2300" dirty="0" smtClean="0">
                <a:solidFill>
                  <a:srgbClr val="000000"/>
                </a:solidFill>
              </a:rPr>
              <a:t>σ/</a:t>
            </a:r>
            <a:r>
              <a:rPr lang="en-US" sz="2300" dirty="0" smtClean="0">
                <a:solidFill>
                  <a:srgbClr val="000000"/>
                </a:solidFill>
                <a:sym typeface="Symbol"/>
              </a:rPr>
              <a:t></a:t>
            </a:r>
            <a:r>
              <a:rPr lang="en-US" sz="2300" baseline="-25000" dirty="0" smtClean="0">
                <a:solidFill>
                  <a:srgbClr val="000000"/>
                </a:solidFill>
              </a:rPr>
              <a:t>a</a:t>
            </a:r>
            <a:r>
              <a:rPr lang="en-US" sz="2300" dirty="0" smtClean="0">
                <a:solidFill>
                  <a:srgbClr val="000000"/>
                </a:solidFill>
              </a:rPr>
              <a:t>a)</a:t>
            </a:r>
            <a:r>
              <a:rPr lang="en-US" sz="2300" baseline="30000" dirty="0" smtClean="0">
                <a:solidFill>
                  <a:srgbClr val="000000"/>
                </a:solidFill>
              </a:rPr>
              <a:t>1/2</a:t>
            </a:r>
            <a:r>
              <a:rPr lang="en-US" sz="2300" dirty="0" smtClean="0">
                <a:solidFill>
                  <a:srgbClr val="000000"/>
                </a:solidFill>
              </a:rPr>
              <a:t>	where ~ means equality up to a constant.</a:t>
            </a:r>
          </a:p>
          <a:p>
            <a:endParaRPr lang="en-US" sz="2300" dirty="0" smtClean="0">
              <a:solidFill>
                <a:srgbClr val="000000"/>
              </a:solidFill>
            </a:endParaRPr>
          </a:p>
          <a:p>
            <a:r>
              <a:rPr lang="en-US" sz="2300" dirty="0" smtClean="0">
                <a:solidFill>
                  <a:srgbClr val="000000"/>
                </a:solidFill>
              </a:rPr>
              <a:t>Question 1c. Calculate the numerical values for </a:t>
            </a:r>
            <a:r>
              <a:rPr lang="en-US" sz="2300" i="1" dirty="0" smtClean="0">
                <a:solidFill>
                  <a:srgbClr val="000000"/>
                </a:solidFill>
              </a:rPr>
              <a:t>a </a:t>
            </a:r>
            <a:r>
              <a:rPr lang="en-US" sz="2300" dirty="0" smtClean="0">
                <a:solidFill>
                  <a:srgbClr val="000000"/>
                </a:solidFill>
              </a:rPr>
              <a:t>and </a:t>
            </a:r>
            <a:r>
              <a:rPr lang="en-US" sz="2300" i="1" dirty="0" smtClean="0">
                <a:solidFill>
                  <a:srgbClr val="000000"/>
                </a:solidFill>
              </a:rPr>
              <a:t>U</a:t>
            </a:r>
            <a:r>
              <a:rPr lang="en-US" sz="2300" dirty="0" smtClean="0">
                <a:solidFill>
                  <a:srgbClr val="000000"/>
                </a:solidFill>
              </a:rPr>
              <a:t> using known values: </a:t>
            </a:r>
            <a:r>
              <a:rPr lang="en-US" sz="2300" dirty="0" err="1" smtClean="0">
                <a:solidFill>
                  <a:srgbClr val="000000"/>
                </a:solidFill>
              </a:rPr>
              <a:t>ρ</a:t>
            </a:r>
            <a:r>
              <a:rPr lang="en-US" sz="2300" baseline="-25000" dirty="0" err="1" smtClean="0">
                <a:solidFill>
                  <a:srgbClr val="000000"/>
                </a:solidFill>
              </a:rPr>
              <a:t>a</a:t>
            </a:r>
            <a:r>
              <a:rPr lang="en-US" sz="2300" dirty="0" smtClean="0">
                <a:solidFill>
                  <a:srgbClr val="000000"/>
                </a:solidFill>
              </a:rPr>
              <a:t> = 10</a:t>
            </a:r>
            <a:r>
              <a:rPr lang="en-US" sz="2300" baseline="30000" dirty="0" smtClean="0">
                <a:solidFill>
                  <a:srgbClr val="000000"/>
                </a:solidFill>
              </a:rPr>
              <a:t>-3</a:t>
            </a:r>
            <a:r>
              <a:rPr lang="en-US" sz="2300" dirty="0" smtClean="0">
                <a:solidFill>
                  <a:srgbClr val="000000"/>
                </a:solidFill>
              </a:rPr>
              <a:t> g/cm</a:t>
            </a:r>
            <a:r>
              <a:rPr lang="en-US" sz="2300" baseline="30000" dirty="0" smtClean="0">
                <a:solidFill>
                  <a:srgbClr val="000000"/>
                </a:solidFill>
              </a:rPr>
              <a:t>3</a:t>
            </a:r>
            <a:r>
              <a:rPr lang="en-US" sz="2300" dirty="0" smtClean="0">
                <a:solidFill>
                  <a:srgbClr val="000000"/>
                </a:solidFill>
              </a:rPr>
              <a:t>, </a:t>
            </a:r>
            <a:r>
              <a:rPr lang="en-US" sz="2300" dirty="0" err="1" smtClean="0">
                <a:solidFill>
                  <a:srgbClr val="000000"/>
                </a:solidFill>
              </a:rPr>
              <a:t>ρ</a:t>
            </a:r>
            <a:r>
              <a:rPr lang="en-US" sz="2300" baseline="-25000" dirty="0" err="1" smtClean="0">
                <a:solidFill>
                  <a:srgbClr val="000000"/>
                </a:solidFill>
              </a:rPr>
              <a:t>w</a:t>
            </a:r>
            <a:r>
              <a:rPr lang="en-US" sz="2300" baseline="-25000" dirty="0" smtClean="0">
                <a:solidFill>
                  <a:srgbClr val="000000"/>
                </a:solidFill>
              </a:rPr>
              <a:t> </a:t>
            </a:r>
            <a:r>
              <a:rPr lang="en-US" sz="2300" dirty="0" smtClean="0">
                <a:solidFill>
                  <a:srgbClr val="000000"/>
                </a:solidFill>
              </a:rPr>
              <a:t>= 1 g/cm</a:t>
            </a:r>
            <a:r>
              <a:rPr lang="en-US" sz="2300" baseline="30000" dirty="0" smtClean="0">
                <a:solidFill>
                  <a:srgbClr val="000000"/>
                </a:solidFill>
              </a:rPr>
              <a:t>3</a:t>
            </a:r>
            <a:r>
              <a:rPr lang="en-US" sz="2300" dirty="0" smtClean="0">
                <a:solidFill>
                  <a:srgbClr val="000000"/>
                </a:solidFill>
              </a:rPr>
              <a:t>, gravity </a:t>
            </a:r>
            <a:r>
              <a:rPr lang="en-US" sz="2300" dirty="0" err="1" smtClean="0">
                <a:solidFill>
                  <a:srgbClr val="000000"/>
                </a:solidFill>
              </a:rPr>
              <a:t>g</a:t>
            </a:r>
            <a:r>
              <a:rPr lang="en-US" sz="2300" dirty="0" smtClean="0">
                <a:solidFill>
                  <a:srgbClr val="000000"/>
                </a:solidFill>
              </a:rPr>
              <a:t> ≈ 1000 cm/s</a:t>
            </a:r>
            <a:r>
              <a:rPr lang="en-US" sz="2300" baseline="30000" dirty="0" smtClean="0">
                <a:solidFill>
                  <a:srgbClr val="000000"/>
                </a:solidFill>
              </a:rPr>
              <a:t>2</a:t>
            </a:r>
            <a:r>
              <a:rPr lang="en-US" sz="2300" dirty="0" smtClean="0">
                <a:solidFill>
                  <a:srgbClr val="000000"/>
                </a:solidFill>
              </a:rPr>
              <a:t>, surface tension </a:t>
            </a:r>
            <a:r>
              <a:rPr lang="en-US" sz="2300" dirty="0" err="1" smtClean="0">
                <a:solidFill>
                  <a:srgbClr val="000000"/>
                </a:solidFill>
              </a:rPr>
              <a:t>σ</a:t>
            </a:r>
            <a:r>
              <a:rPr lang="en-US" sz="2300" dirty="0" smtClean="0">
                <a:solidFill>
                  <a:srgbClr val="000000"/>
                </a:solidFill>
              </a:rPr>
              <a:t> = 70 dynes/</a:t>
            </a:r>
            <a:r>
              <a:rPr lang="en-US" sz="2300" dirty="0" err="1" smtClean="0">
                <a:solidFill>
                  <a:srgbClr val="000000"/>
                </a:solidFill>
              </a:rPr>
              <a:t>c</a:t>
            </a:r>
            <a:r>
              <a:rPr lang="en-US" sz="2300" dirty="0" smtClean="0">
                <a:solidFill>
                  <a:srgbClr val="000000"/>
                </a:solidFill>
              </a:rPr>
              <a:t>:  </a:t>
            </a:r>
          </a:p>
          <a:p>
            <a:pPr>
              <a:buNone/>
            </a:pPr>
            <a:r>
              <a:rPr lang="en-US" sz="2300" smtClean="0">
                <a:solidFill>
                  <a:srgbClr val="000000"/>
                </a:solidFill>
              </a:rPr>
              <a:t>		Solution:	</a:t>
            </a:r>
            <a:r>
              <a:rPr lang="en-US" sz="2300" i="1" dirty="0" smtClean="0">
                <a:solidFill>
                  <a:srgbClr val="000000"/>
                </a:solidFill>
              </a:rPr>
              <a:t>a</a:t>
            </a:r>
            <a:r>
              <a:rPr lang="en-US" sz="2300" dirty="0" smtClean="0">
                <a:solidFill>
                  <a:srgbClr val="000000"/>
                </a:solidFill>
              </a:rPr>
              <a:t> ~ 2.3 mm, </a:t>
            </a:r>
            <a:r>
              <a:rPr lang="en-US" sz="2300" i="1" dirty="0" smtClean="0">
                <a:solidFill>
                  <a:srgbClr val="000000"/>
                </a:solidFill>
              </a:rPr>
              <a:t>U</a:t>
            </a:r>
            <a:r>
              <a:rPr lang="en-US" sz="2300" dirty="0" smtClean="0">
                <a:solidFill>
                  <a:srgbClr val="000000"/>
                </a:solidFill>
              </a:rPr>
              <a:t> ~ 500 cm/</a:t>
            </a:r>
            <a:r>
              <a:rPr lang="en-US" sz="2300" dirty="0" err="1" smtClean="0">
                <a:solidFill>
                  <a:srgbClr val="000000"/>
                </a:solidFill>
              </a:rPr>
              <a:t>s</a:t>
            </a:r>
            <a:endParaRPr lang="en-US" sz="2300" dirty="0" smtClean="0">
              <a:solidFill>
                <a:srgbClr val="000000"/>
              </a:solidFill>
            </a:endParaRPr>
          </a:p>
          <a:p>
            <a:endParaRPr lang="en-US" sz="23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IMG_5215.jpg"/>
          <p:cNvPicPr>
            <a:picLocks noChangeAspect="1"/>
          </p:cNvPicPr>
          <p:nvPr/>
        </p:nvPicPr>
        <p:blipFill>
          <a:blip r:embed="rId3"/>
          <a:srcRect l="15476" r="10714"/>
          <a:stretch>
            <a:fillRect/>
          </a:stretch>
        </p:blipFill>
        <p:spPr>
          <a:xfrm>
            <a:off x="808100" y="1327820"/>
            <a:ext cx="3578714" cy="3232387"/>
          </a:xfrm>
          <a:prstGeom prst="rect">
            <a:avLst/>
          </a:prstGeom>
        </p:spPr>
      </p:pic>
      <p:sp>
        <p:nvSpPr>
          <p:cNvPr id="6" name="Title 1"/>
          <p:cNvSpPr>
            <a:spLocks noGrp="1"/>
          </p:cNvSpPr>
          <p:nvPr>
            <p:ph type="title"/>
          </p:nvPr>
        </p:nvSpPr>
        <p:spPr>
          <a:xfrm>
            <a:off x="0" y="-21375"/>
            <a:ext cx="9143999" cy="1143000"/>
          </a:xfrm>
        </p:spPr>
        <p:txBody>
          <a:bodyPr/>
          <a:lstStyle/>
          <a:p>
            <a:r>
              <a:rPr lang="en-US" sz="3100" dirty="0" smtClean="0"/>
              <a:t>Answer 1: Raindrops are much heavier and faster than mosquitoes</a:t>
            </a:r>
            <a:endParaRPr lang="en-US" sz="3100" dirty="0"/>
          </a:p>
        </p:txBody>
      </p:sp>
      <p:sp>
        <p:nvSpPr>
          <p:cNvPr id="10" name="TextBox 9"/>
          <p:cNvSpPr txBox="1"/>
          <p:nvPr/>
        </p:nvSpPr>
        <p:spPr>
          <a:xfrm>
            <a:off x="4922520" y="7160260"/>
            <a:ext cx="3495040" cy="707886"/>
          </a:xfrm>
          <a:prstGeom prst="rect">
            <a:avLst/>
          </a:prstGeom>
          <a:noFill/>
        </p:spPr>
        <p:txBody>
          <a:bodyPr wrap="square" rtlCol="0">
            <a:spAutoFit/>
          </a:bodyPr>
          <a:lstStyle/>
          <a:p>
            <a:r>
              <a:rPr lang="en-US" sz="1000" dirty="0" smtClean="0">
                <a:solidFill>
                  <a:srgbClr val="000000"/>
                </a:solidFill>
              </a:rPr>
              <a:t>**</a:t>
            </a:r>
            <a:r>
              <a:rPr sz="1000" dirty="0" smtClean="0">
                <a:solidFill>
                  <a:srgbClr val="000000"/>
                </a:solidFill>
              </a:rPr>
              <a:t>Savile, D. &amp; Hayhoe, H. The potential effect of drop size on efficiency of splash-cup and springboard dispersal devices. Can</a:t>
            </a:r>
            <a:r>
              <a:rPr lang="en-US" sz="1000" dirty="0" smtClean="0">
                <a:solidFill>
                  <a:srgbClr val="000000"/>
                </a:solidFill>
              </a:rPr>
              <a:t>.</a:t>
            </a:r>
            <a:r>
              <a:rPr sz="1000" dirty="0" smtClean="0">
                <a:solidFill>
                  <a:srgbClr val="000000"/>
                </a:solidFill>
              </a:rPr>
              <a:t> </a:t>
            </a:r>
            <a:r>
              <a:rPr lang="en-US" sz="1000" dirty="0" smtClean="0">
                <a:solidFill>
                  <a:srgbClr val="000000"/>
                </a:solidFill>
              </a:rPr>
              <a:t>J.</a:t>
            </a:r>
            <a:r>
              <a:rPr sz="1000" dirty="0" smtClean="0">
                <a:solidFill>
                  <a:srgbClr val="000000"/>
                </a:solidFill>
              </a:rPr>
              <a:t> of Bo</a:t>
            </a:r>
            <a:r>
              <a:rPr lang="en-US" sz="1000" dirty="0" err="1" smtClean="0">
                <a:solidFill>
                  <a:srgbClr val="000000"/>
                </a:solidFill>
              </a:rPr>
              <a:t>t</a:t>
            </a:r>
            <a:r>
              <a:rPr lang="en-US" sz="1000" dirty="0" smtClean="0">
                <a:solidFill>
                  <a:srgbClr val="000000"/>
                </a:solidFill>
              </a:rPr>
              <a:t>.</a:t>
            </a:r>
            <a:r>
              <a:rPr sz="1000" dirty="0" smtClean="0">
                <a:solidFill>
                  <a:srgbClr val="000000"/>
                </a:solidFill>
              </a:rPr>
              <a:t> 56, 127–128 (1978).</a:t>
            </a:r>
            <a:endParaRPr lang="en-US" sz="1000" dirty="0" smtClean="0">
              <a:solidFill>
                <a:srgbClr val="000000"/>
              </a:solidFill>
            </a:endParaRPr>
          </a:p>
          <a:p>
            <a:endParaRPr lang="en-US" sz="1000" dirty="0">
              <a:solidFill>
                <a:srgbClr val="000000"/>
              </a:solidFill>
            </a:endParaRPr>
          </a:p>
        </p:txBody>
      </p:sp>
      <p:sp>
        <p:nvSpPr>
          <p:cNvPr id="12" name="TextBox 11"/>
          <p:cNvSpPr txBox="1"/>
          <p:nvPr/>
        </p:nvSpPr>
        <p:spPr>
          <a:xfrm>
            <a:off x="1021080" y="7150100"/>
            <a:ext cx="3474720" cy="600164"/>
          </a:xfrm>
          <a:prstGeom prst="rect">
            <a:avLst/>
          </a:prstGeom>
          <a:noFill/>
        </p:spPr>
        <p:txBody>
          <a:bodyPr wrap="square" rtlCol="0">
            <a:spAutoFit/>
          </a:bodyPr>
          <a:lstStyle/>
          <a:p>
            <a:r>
              <a:rPr lang="en-US" sz="1000" dirty="0" smtClean="0">
                <a:solidFill>
                  <a:srgbClr val="000000"/>
                </a:solidFill>
              </a:rPr>
              <a:t>*</a:t>
            </a:r>
            <a:r>
              <a:rPr sz="1000" dirty="0" smtClean="0">
                <a:solidFill>
                  <a:srgbClr val="000000"/>
                </a:solidFill>
              </a:rPr>
              <a:t>Clements, A. The sources of energy for flight in mosquitoes. Journal of Experimental Biology 32, 547 (1955). </a:t>
            </a:r>
          </a:p>
          <a:p>
            <a:pPr eaLnBrk="1" hangingPunct="1">
              <a:spcBef>
                <a:spcPct val="30000"/>
              </a:spcBef>
              <a:defRPr/>
            </a:pPr>
            <a:r>
              <a:rPr sz="1000" dirty="0" smtClean="0">
                <a:solidFill>
                  <a:srgbClr val="000000"/>
                </a:solidFill>
              </a:rPr>
              <a:t> </a:t>
            </a:r>
          </a:p>
        </p:txBody>
      </p:sp>
      <p:sp>
        <p:nvSpPr>
          <p:cNvPr id="22" name="Rectangle 21"/>
          <p:cNvSpPr/>
          <p:nvPr/>
        </p:nvSpPr>
        <p:spPr>
          <a:xfrm>
            <a:off x="3737447" y="1462526"/>
            <a:ext cx="5406553" cy="3139321"/>
          </a:xfrm>
          <a:prstGeom prst="rect">
            <a:avLst/>
          </a:prstGeom>
        </p:spPr>
        <p:txBody>
          <a:bodyPr wrap="square">
            <a:spAutoFit/>
          </a:bodyPr>
          <a:lstStyle/>
          <a:p>
            <a:pPr marL="914400" defTabSz="457200" eaLnBrk="1" fontAlgn="auto" hangingPunct="1">
              <a:spcBef>
                <a:spcPts val="0"/>
              </a:spcBef>
              <a:spcAft>
                <a:spcPts val="0"/>
              </a:spcAft>
              <a:defRPr/>
            </a:pPr>
            <a:r>
              <a:rPr lang="en-US" sz="2200" u="sng" dirty="0" smtClean="0">
                <a:solidFill>
                  <a:srgbClr val="001933"/>
                </a:solidFill>
              </a:rPr>
              <a:t>Features of a raindrop</a:t>
            </a:r>
          </a:p>
          <a:p>
            <a:pPr marL="914400" defTabSz="457200" eaLnBrk="1" fontAlgn="auto" hangingPunct="1">
              <a:spcBef>
                <a:spcPts val="0"/>
              </a:spcBef>
              <a:spcAft>
                <a:spcPts val="0"/>
              </a:spcAft>
              <a:defRPr/>
            </a:pPr>
            <a:endParaRPr lang="en-US" sz="2200" u="sng" dirty="0" smtClean="0">
              <a:solidFill>
                <a:srgbClr val="001933"/>
              </a:solidFill>
            </a:endParaRPr>
          </a:p>
          <a:p>
            <a:pPr marL="914400" defTabSz="457200" eaLnBrk="1" fontAlgn="auto" hangingPunct="1">
              <a:spcBef>
                <a:spcPts val="0"/>
              </a:spcBef>
              <a:spcAft>
                <a:spcPts val="0"/>
              </a:spcAft>
              <a:buFont typeface="Arial"/>
              <a:buChar char="•"/>
              <a:defRPr/>
            </a:pPr>
            <a:r>
              <a:rPr lang="en-US" sz="2200" dirty="0" smtClean="0">
                <a:solidFill>
                  <a:srgbClr val="001933"/>
                </a:solidFill>
              </a:rPr>
              <a:t> raindrop radius ~ 2 - 5 mm</a:t>
            </a:r>
          </a:p>
          <a:p>
            <a:pPr marL="914400" defTabSz="457200" eaLnBrk="1" fontAlgn="auto" hangingPunct="1">
              <a:spcBef>
                <a:spcPts val="0"/>
              </a:spcBef>
              <a:spcAft>
                <a:spcPts val="0"/>
              </a:spcAft>
              <a:buFont typeface="Arial"/>
              <a:buChar char="•"/>
              <a:defRPr/>
            </a:pPr>
            <a:endParaRPr lang="en-US" sz="2200" dirty="0" smtClean="0">
              <a:solidFill>
                <a:srgbClr val="001933"/>
              </a:solidFill>
            </a:endParaRPr>
          </a:p>
          <a:p>
            <a:pPr marL="914400" defTabSz="457200" eaLnBrk="1" fontAlgn="auto" hangingPunct="1">
              <a:spcBef>
                <a:spcPts val="0"/>
              </a:spcBef>
              <a:spcAft>
                <a:spcPts val="0"/>
              </a:spcAft>
              <a:buFont typeface="Arial"/>
              <a:buChar char="•"/>
              <a:defRPr/>
            </a:pPr>
            <a:r>
              <a:rPr lang="en-US" sz="2200" dirty="0" smtClean="0">
                <a:solidFill>
                  <a:srgbClr val="001933"/>
                </a:solidFill>
              </a:rPr>
              <a:t> raindrop weight ~ 2 - 50 mosquito weights</a:t>
            </a:r>
          </a:p>
          <a:p>
            <a:pPr marL="914400" defTabSz="457200" eaLnBrk="1" fontAlgn="auto" hangingPunct="1">
              <a:spcBef>
                <a:spcPts val="0"/>
              </a:spcBef>
              <a:spcAft>
                <a:spcPts val="0"/>
              </a:spcAft>
              <a:buFont typeface="Arial"/>
              <a:buChar char="•"/>
              <a:defRPr/>
            </a:pPr>
            <a:endParaRPr lang="en-US" sz="2200" dirty="0" smtClean="0">
              <a:solidFill>
                <a:srgbClr val="001933"/>
              </a:solidFill>
            </a:endParaRPr>
          </a:p>
          <a:p>
            <a:pPr marL="914400" defTabSz="457200" eaLnBrk="1" fontAlgn="auto" hangingPunct="1">
              <a:spcBef>
                <a:spcPts val="0"/>
              </a:spcBef>
              <a:spcAft>
                <a:spcPts val="0"/>
              </a:spcAft>
              <a:buFont typeface="Arial"/>
              <a:buChar char="•"/>
              <a:defRPr/>
            </a:pPr>
            <a:r>
              <a:rPr lang="en-US" sz="2200" dirty="0" smtClean="0">
                <a:solidFill>
                  <a:srgbClr val="001933"/>
                </a:solidFill>
              </a:rPr>
              <a:t> raindrop speed</a:t>
            </a:r>
            <a:r>
              <a:rPr lang="en-US" sz="2200" baseline="-25000" dirty="0" smtClean="0">
                <a:solidFill>
                  <a:srgbClr val="001933"/>
                </a:solidFill>
              </a:rPr>
              <a:t> </a:t>
            </a:r>
            <a:r>
              <a:rPr lang="en-US" sz="2200" dirty="0" smtClean="0">
                <a:solidFill>
                  <a:srgbClr val="001933"/>
                </a:solidFill>
              </a:rPr>
              <a:t>~ 5 - 9 </a:t>
            </a:r>
            <a:r>
              <a:rPr lang="en-US" sz="2200" dirty="0" err="1" smtClean="0">
                <a:solidFill>
                  <a:srgbClr val="001933"/>
                </a:solidFill>
              </a:rPr>
              <a:t>m/s</a:t>
            </a:r>
            <a:r>
              <a:rPr lang="en-US" sz="2200" dirty="0" smtClean="0">
                <a:solidFill>
                  <a:srgbClr val="001933"/>
                </a:solidFill>
              </a:rPr>
              <a:t>, much greater than mosquito speed (1 </a:t>
            </a:r>
            <a:r>
              <a:rPr lang="en-US" sz="2200" dirty="0" err="1" smtClean="0">
                <a:solidFill>
                  <a:srgbClr val="001933"/>
                </a:solidFill>
              </a:rPr>
              <a:t>m/s</a:t>
            </a:r>
            <a:r>
              <a:rPr lang="en-US" sz="2200" dirty="0" smtClean="0">
                <a:solidFill>
                  <a:srgbClr val="001933"/>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500" u="sng" kern="1200" dirty="0" smtClean="0">
                <a:solidFill>
                  <a:srgbClr val="000000"/>
                </a:solidFill>
              </a:rPr>
              <a:t>Activity 2: </a:t>
            </a:r>
            <a:r>
              <a:rPr lang="en-US" sz="3500" kern="1200" dirty="0" smtClean="0">
                <a:solidFill>
                  <a:srgbClr val="000000"/>
                </a:solidFill>
              </a:rPr>
              <a:t>What is frequency </a:t>
            </a:r>
            <a:r>
              <a:rPr lang="en-US" sz="3500" i="1" kern="1200" dirty="0" err="1" smtClean="0">
                <a:solidFill>
                  <a:srgbClr val="000000"/>
                </a:solidFill>
              </a:rPr>
              <a:t>f</a:t>
            </a:r>
            <a:r>
              <a:rPr lang="en-US" sz="3500" kern="1200" dirty="0" smtClean="0">
                <a:solidFill>
                  <a:srgbClr val="000000"/>
                </a:solidFill>
              </a:rPr>
              <a:t> (impacts per second) of raindrop on a flying mosquito?</a:t>
            </a:r>
            <a:r>
              <a:rPr lang="en-US" kern="1200" dirty="0" smtClean="0">
                <a:solidFill>
                  <a:srgbClr val="000000"/>
                </a:solidFill>
              </a:rPr>
              <a:t/>
            </a:r>
            <a:br>
              <a:rPr lang="en-US" kern="1200" dirty="0" smtClean="0">
                <a:solidFill>
                  <a:srgbClr val="000000"/>
                </a:solidFill>
              </a:rPr>
            </a:br>
            <a:endParaRPr lang="en-US" dirty="0"/>
          </a:p>
        </p:txBody>
      </p:sp>
      <p:pic>
        <p:nvPicPr>
          <p:cNvPr id="7" name="Picture 6" descr="Top View Mosquito - Plain.gif"/>
          <p:cNvPicPr>
            <a:picLocks noChangeAspect="1"/>
          </p:cNvPicPr>
          <p:nvPr/>
        </p:nvPicPr>
        <p:blipFill>
          <a:blip r:embed="rId2"/>
          <a:stretch>
            <a:fillRect/>
          </a:stretch>
        </p:blipFill>
        <p:spPr>
          <a:xfrm>
            <a:off x="847464" y="2097571"/>
            <a:ext cx="2296541" cy="3274276"/>
          </a:xfrm>
          <a:prstGeom prst="rect">
            <a:avLst/>
          </a:prstGeom>
        </p:spPr>
      </p:pic>
      <p:sp>
        <p:nvSpPr>
          <p:cNvPr id="8" name="TextBox 7"/>
          <p:cNvSpPr txBox="1"/>
          <p:nvPr/>
        </p:nvSpPr>
        <p:spPr>
          <a:xfrm>
            <a:off x="3482512" y="3463879"/>
            <a:ext cx="893243" cy="400110"/>
          </a:xfrm>
          <a:prstGeom prst="rect">
            <a:avLst/>
          </a:prstGeom>
          <a:noFill/>
        </p:spPr>
        <p:txBody>
          <a:bodyPr wrap="none" rtlCol="0">
            <a:spAutoFit/>
          </a:bodyPr>
          <a:lstStyle/>
          <a:p>
            <a:r>
              <a:rPr lang="en-US" dirty="0" smtClean="0">
                <a:solidFill>
                  <a:schemeClr val="bg1"/>
                </a:solidFill>
              </a:rPr>
              <a:t>~ 1 cm</a:t>
            </a:r>
            <a:endParaRPr lang="en-US" dirty="0">
              <a:solidFill>
                <a:schemeClr val="bg1"/>
              </a:solidFill>
            </a:endParaRPr>
          </a:p>
        </p:txBody>
      </p:sp>
      <p:cxnSp>
        <p:nvCxnSpPr>
          <p:cNvPr id="12" name="Straight Arrow Connector 11"/>
          <p:cNvCxnSpPr/>
          <p:nvPr/>
        </p:nvCxnSpPr>
        <p:spPr bwMode="auto">
          <a:xfrm rot="5400000">
            <a:off x="1914152" y="3762158"/>
            <a:ext cx="3059761" cy="1588"/>
          </a:xfrm>
          <a:prstGeom prst="straightConnector1">
            <a:avLst/>
          </a:prstGeom>
          <a:solidFill>
            <a:schemeClr val="accent1"/>
          </a:solidFill>
          <a:ln w="19050" cap="flat" cmpd="sng" algn="ctr">
            <a:solidFill>
              <a:schemeClr val="bg1"/>
            </a:solidFill>
            <a:prstDash val="solid"/>
            <a:round/>
            <a:headEnd type="arrow"/>
            <a:tailEnd type="arrow"/>
          </a:ln>
          <a:effectLst/>
        </p:spPr>
      </p:cxnSp>
      <p:sp>
        <p:nvSpPr>
          <p:cNvPr id="13" name="TextBox 12"/>
          <p:cNvSpPr txBox="1"/>
          <p:nvPr/>
        </p:nvSpPr>
        <p:spPr>
          <a:xfrm>
            <a:off x="4925542" y="2097572"/>
            <a:ext cx="4114002" cy="4196020"/>
          </a:xfrm>
          <a:prstGeom prst="rect">
            <a:avLst/>
          </a:prstGeom>
          <a:noFill/>
        </p:spPr>
        <p:txBody>
          <a:bodyPr wrap="none" rtlCol="0">
            <a:spAutoFit/>
          </a:bodyPr>
          <a:lstStyle/>
          <a:p>
            <a:r>
              <a:rPr lang="en-US" u="sng" dirty="0" smtClean="0">
                <a:solidFill>
                  <a:srgbClr val="000000"/>
                </a:solidFill>
              </a:rPr>
              <a:t>You are given:</a:t>
            </a:r>
          </a:p>
          <a:p>
            <a:endParaRPr lang="en-US" dirty="0" smtClean="0">
              <a:solidFill>
                <a:srgbClr val="000000"/>
              </a:solidFill>
            </a:endParaRPr>
          </a:p>
          <a:p>
            <a:r>
              <a:rPr lang="en-US" dirty="0" smtClean="0">
                <a:solidFill>
                  <a:srgbClr val="000000"/>
                </a:solidFill>
              </a:rPr>
              <a:t>Mosquito body area :</a:t>
            </a:r>
          </a:p>
          <a:p>
            <a:r>
              <a:rPr lang="en-US" dirty="0" smtClean="0">
                <a:solidFill>
                  <a:srgbClr val="000000"/>
                </a:solidFill>
              </a:rPr>
              <a:t>	 </a:t>
            </a:r>
            <a:r>
              <a:rPr lang="en-US" i="1" dirty="0" smtClean="0">
                <a:solidFill>
                  <a:srgbClr val="000000"/>
                </a:solidFill>
              </a:rPr>
              <a:t>A</a:t>
            </a:r>
            <a:r>
              <a:rPr lang="en-US" i="1" baseline="-25000" dirty="0" smtClean="0">
                <a:solidFill>
                  <a:srgbClr val="000000"/>
                </a:solidFill>
              </a:rPr>
              <a:t>m</a:t>
            </a:r>
            <a:r>
              <a:rPr lang="en-US" dirty="0" smtClean="0">
                <a:solidFill>
                  <a:srgbClr val="000000"/>
                </a:solidFill>
              </a:rPr>
              <a:t> ~ 0.3 cm</a:t>
            </a:r>
            <a:r>
              <a:rPr lang="en-US" baseline="30000" dirty="0" smtClean="0">
                <a:solidFill>
                  <a:srgbClr val="000000"/>
                </a:solidFill>
              </a:rPr>
              <a:t>2</a:t>
            </a:r>
          </a:p>
          <a:p>
            <a:endParaRPr lang="en-US" baseline="30000" dirty="0" smtClean="0">
              <a:solidFill>
                <a:srgbClr val="000000"/>
              </a:solidFill>
            </a:endParaRPr>
          </a:p>
          <a:p>
            <a:r>
              <a:rPr lang="en-US" dirty="0" smtClean="0">
                <a:solidFill>
                  <a:srgbClr val="000000"/>
                </a:solidFill>
              </a:rPr>
              <a:t>Rain intensity:</a:t>
            </a:r>
          </a:p>
          <a:p>
            <a:r>
              <a:rPr lang="en-US" dirty="0" smtClean="0">
                <a:solidFill>
                  <a:srgbClr val="000000"/>
                </a:solidFill>
              </a:rPr>
              <a:t>	 </a:t>
            </a:r>
            <a:r>
              <a:rPr lang="en-US" i="1" dirty="0" smtClean="0">
                <a:solidFill>
                  <a:srgbClr val="000000"/>
                </a:solidFill>
                <a:latin typeface="Times"/>
                <a:cs typeface="Times"/>
              </a:rPr>
              <a:t>I</a:t>
            </a:r>
            <a:r>
              <a:rPr lang="en-US" dirty="0" smtClean="0">
                <a:solidFill>
                  <a:srgbClr val="000000"/>
                </a:solidFill>
                <a:latin typeface="Times"/>
                <a:cs typeface="Times"/>
              </a:rPr>
              <a:t>  ~ 50 mm/hr ~ 0.0014 cm/</a:t>
            </a:r>
            <a:r>
              <a:rPr lang="en-US" dirty="0" err="1" smtClean="0">
                <a:solidFill>
                  <a:srgbClr val="000000"/>
                </a:solidFill>
                <a:latin typeface="Times"/>
                <a:cs typeface="Times"/>
              </a:rPr>
              <a:t>s</a:t>
            </a:r>
            <a:r>
              <a:rPr lang="en-US" dirty="0" smtClean="0">
                <a:solidFill>
                  <a:srgbClr val="000000"/>
                </a:solidFill>
              </a:rPr>
              <a:t> </a:t>
            </a:r>
          </a:p>
          <a:p>
            <a:endParaRPr lang="en-US" dirty="0" smtClean="0">
              <a:solidFill>
                <a:srgbClr val="000000"/>
              </a:solidFill>
            </a:endParaRPr>
          </a:p>
          <a:p>
            <a:r>
              <a:rPr lang="en-US" dirty="0" smtClean="0">
                <a:solidFill>
                  <a:srgbClr val="000000"/>
                </a:solidFill>
              </a:rPr>
              <a:t>Density of water:</a:t>
            </a:r>
          </a:p>
          <a:p>
            <a:r>
              <a:rPr lang="en-US" dirty="0" smtClean="0">
                <a:solidFill>
                  <a:srgbClr val="000000"/>
                </a:solidFill>
              </a:rPr>
              <a:t>	</a:t>
            </a:r>
            <a:r>
              <a:rPr lang="en-US" dirty="0" err="1" smtClean="0">
                <a:solidFill>
                  <a:schemeClr val="bg1"/>
                </a:solidFill>
              </a:rPr>
              <a:t>ρ</a:t>
            </a:r>
            <a:r>
              <a:rPr lang="en-US" baseline="-25000" dirty="0" err="1" smtClean="0">
                <a:solidFill>
                  <a:schemeClr val="bg1"/>
                </a:solidFill>
              </a:rPr>
              <a:t>w</a:t>
            </a:r>
            <a:r>
              <a:rPr lang="en-US" baseline="-25000" dirty="0" smtClean="0">
                <a:solidFill>
                  <a:schemeClr val="bg1"/>
                </a:solidFill>
              </a:rPr>
              <a:t> </a:t>
            </a:r>
            <a:r>
              <a:rPr lang="en-US" dirty="0" smtClean="0">
                <a:solidFill>
                  <a:schemeClr val="bg1"/>
                </a:solidFill>
              </a:rPr>
              <a:t>~ 1 g/cm</a:t>
            </a:r>
            <a:r>
              <a:rPr lang="en-US" baseline="30000" dirty="0" smtClean="0">
                <a:solidFill>
                  <a:schemeClr val="bg1"/>
                </a:solidFill>
              </a:rPr>
              <a:t>3</a:t>
            </a:r>
          </a:p>
          <a:p>
            <a:endParaRPr lang="en-US" baseline="30000" dirty="0" smtClean="0">
              <a:solidFill>
                <a:schemeClr val="bg1"/>
              </a:solidFill>
            </a:endParaRPr>
          </a:p>
          <a:p>
            <a:r>
              <a:rPr lang="en-US" dirty="0" smtClean="0">
                <a:solidFill>
                  <a:schemeClr val="bg1"/>
                </a:solidFill>
              </a:rPr>
              <a:t>Mass of drop:</a:t>
            </a:r>
          </a:p>
          <a:p>
            <a:r>
              <a:rPr lang="en-US" dirty="0" smtClean="0">
                <a:solidFill>
                  <a:schemeClr val="bg1"/>
                </a:solidFill>
              </a:rPr>
              <a:t>	</a:t>
            </a:r>
            <a:r>
              <a:rPr lang="en-US" i="1" dirty="0" err="1" smtClean="0">
                <a:solidFill>
                  <a:schemeClr val="bg1"/>
                </a:solidFill>
              </a:rPr>
              <a:t>m</a:t>
            </a:r>
            <a:r>
              <a:rPr lang="en-US" dirty="0" smtClean="0">
                <a:solidFill>
                  <a:schemeClr val="bg1"/>
                </a:solidFill>
              </a:rPr>
              <a:t> ~  10 mg</a:t>
            </a:r>
            <a:endParaRPr lang="en-US" dirty="0" smtClean="0">
              <a:solidFill>
                <a:srgbClr val="000000"/>
              </a:solidFill>
            </a:endParaRPr>
          </a:p>
          <a:p>
            <a:r>
              <a:rPr lang="en-US" dirty="0" smtClean="0">
                <a:solidFill>
                  <a:srgbClr val="000000"/>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kern="1200" dirty="0" smtClean="0">
                <a:solidFill>
                  <a:srgbClr val="000000"/>
                </a:solidFill>
              </a:rPr>
              <a:t>Hint for Activity 2: What is frequency of impacts for a flying mosquito?</a:t>
            </a:r>
            <a:br>
              <a:rPr lang="en-US" kern="1200" dirty="0" smtClean="0">
                <a:solidFill>
                  <a:srgbClr val="000000"/>
                </a:solidFill>
              </a:rPr>
            </a:br>
            <a:endParaRPr lang="en-US" dirty="0"/>
          </a:p>
        </p:txBody>
      </p:sp>
      <p:sp>
        <p:nvSpPr>
          <p:cNvPr id="3" name="Content Placeholder 2"/>
          <p:cNvSpPr>
            <a:spLocks noGrp="1"/>
          </p:cNvSpPr>
          <p:nvPr>
            <p:ph idx="1"/>
          </p:nvPr>
        </p:nvSpPr>
        <p:spPr/>
        <p:txBody>
          <a:bodyPr/>
          <a:lstStyle/>
          <a:p>
            <a:pPr marL="0" lvl="0" indent="0" defTabSz="457200" fontAlgn="auto">
              <a:spcBef>
                <a:spcPct val="0"/>
              </a:spcBef>
              <a:spcAft>
                <a:spcPts val="0"/>
              </a:spcAft>
              <a:buNone/>
              <a:defRPr/>
            </a:pPr>
            <a:r>
              <a:rPr lang="en-US" sz="1500" dirty="0" smtClean="0">
                <a:solidFill>
                  <a:srgbClr val="000000"/>
                </a:solidFill>
              </a:rPr>
              <a:t>This is a problem of mass conservation.  Rain intensity </a:t>
            </a:r>
            <a:r>
              <a:rPr lang="en-US" sz="1500" i="1" dirty="0" smtClean="0">
                <a:solidFill>
                  <a:srgbClr val="000000"/>
                </a:solidFill>
              </a:rPr>
              <a:t>I</a:t>
            </a:r>
            <a:r>
              <a:rPr lang="en-US" sz="1500" dirty="0" smtClean="0">
                <a:solidFill>
                  <a:srgbClr val="000000"/>
                </a:solidFill>
              </a:rPr>
              <a:t> is given in the units of cm/hour.  We must convert this unit into a number of drops that falls on top of the mosquito per second.  </a:t>
            </a:r>
          </a:p>
          <a:p>
            <a:pPr marL="0" lvl="0" indent="0" defTabSz="457200" fontAlgn="auto">
              <a:spcBef>
                <a:spcPct val="0"/>
              </a:spcBef>
              <a:spcAft>
                <a:spcPts val="0"/>
              </a:spcAft>
              <a:buNone/>
              <a:defRPr/>
            </a:pPr>
            <a:endParaRPr lang="en-US" sz="1500" dirty="0" smtClean="0">
              <a:solidFill>
                <a:srgbClr val="000000"/>
              </a:solidFill>
            </a:endParaRPr>
          </a:p>
          <a:p>
            <a:pPr marL="0" lvl="0" indent="0" defTabSz="457200" fontAlgn="auto">
              <a:spcBef>
                <a:spcPct val="0"/>
              </a:spcBef>
              <a:spcAft>
                <a:spcPts val="0"/>
              </a:spcAft>
              <a:buNone/>
              <a:defRPr/>
            </a:pPr>
            <a:r>
              <a:rPr lang="en-US" sz="1500" dirty="0" smtClean="0">
                <a:solidFill>
                  <a:srgbClr val="000000"/>
                </a:solidFill>
              </a:rPr>
              <a:t>This problem is related to the the first problem in “flying circus of physics”, which asks is wetter to run or walk through the rain.  Here we recognize that mosquitoes fly so slowly that impacts on the mosquito’s frontal area are negligible compared to that on top.  </a:t>
            </a:r>
          </a:p>
          <a:p>
            <a:pPr marL="0" lvl="0" indent="0" defTabSz="457200" fontAlgn="auto">
              <a:spcBef>
                <a:spcPct val="0"/>
              </a:spcBef>
              <a:spcAft>
                <a:spcPts val="0"/>
              </a:spcAft>
              <a:buNone/>
              <a:defRPr/>
            </a:pPr>
            <a:endParaRPr lang="en-US" sz="1500" dirty="0" smtClean="0">
              <a:solidFill>
                <a:srgbClr val="000000"/>
              </a:solidFill>
            </a:endParaRPr>
          </a:p>
          <a:p>
            <a:pPr marL="0" lvl="0" indent="0" defTabSz="457200" fontAlgn="auto">
              <a:spcBef>
                <a:spcPct val="0"/>
              </a:spcBef>
              <a:spcAft>
                <a:spcPts val="0"/>
              </a:spcAft>
              <a:buNone/>
              <a:defRPr/>
            </a:pPr>
            <a:r>
              <a:rPr lang="en-US" sz="1500" dirty="0" smtClean="0">
                <a:solidFill>
                  <a:srgbClr val="000000"/>
                </a:solidFill>
              </a:rPr>
              <a:t>So consider only drops falling atop the mosquito where plan-view area of wings and legs is A</a:t>
            </a:r>
            <a:r>
              <a:rPr lang="en-US" sz="1500" baseline="-25000" dirty="0" smtClean="0">
                <a:solidFill>
                  <a:srgbClr val="000000"/>
                </a:solidFill>
              </a:rPr>
              <a:t>m</a:t>
            </a:r>
            <a:r>
              <a:rPr lang="en-US" sz="1500" dirty="0" smtClean="0">
                <a:solidFill>
                  <a:srgbClr val="000000"/>
                </a:solidFill>
              </a:rPr>
              <a:t>.  This area is given by considering all drops that impact or even graze the legs  (See diagram on next page where an area is sketched out that is one drop radius wider than legs and body).  Students should estimate this area A</a:t>
            </a:r>
            <a:r>
              <a:rPr lang="en-US" sz="1500" baseline="-25000" dirty="0" smtClean="0">
                <a:solidFill>
                  <a:srgbClr val="000000"/>
                </a:solidFill>
              </a:rPr>
              <a:t>m</a:t>
            </a:r>
            <a:r>
              <a:rPr lang="en-US" sz="1500" dirty="0" smtClean="0">
                <a:solidFill>
                  <a:srgbClr val="000000"/>
                </a:solidFill>
              </a:rPr>
              <a:t> to 1 significant digit.</a:t>
            </a:r>
          </a:p>
          <a:p>
            <a:pPr marL="0" lvl="0" indent="0" defTabSz="457200" fontAlgn="auto">
              <a:spcBef>
                <a:spcPct val="0"/>
              </a:spcBef>
              <a:spcAft>
                <a:spcPts val="0"/>
              </a:spcAft>
              <a:buNone/>
              <a:defRPr/>
            </a:pPr>
            <a:endParaRPr lang="en-US" sz="1500" dirty="0" smtClean="0">
              <a:solidFill>
                <a:srgbClr val="000000"/>
              </a:solidFill>
            </a:endParaRPr>
          </a:p>
          <a:p>
            <a:pPr marL="0" lvl="0" indent="0" defTabSz="457200" fontAlgn="auto">
              <a:spcBef>
                <a:spcPct val="0"/>
              </a:spcBef>
              <a:spcAft>
                <a:spcPts val="0"/>
              </a:spcAft>
              <a:buNone/>
              <a:defRPr/>
            </a:pPr>
            <a:r>
              <a:rPr lang="en-US" sz="1500" dirty="0" smtClean="0">
                <a:solidFill>
                  <a:srgbClr val="000000"/>
                </a:solidFill>
              </a:rPr>
              <a:t>First convert </a:t>
            </a:r>
            <a:r>
              <a:rPr lang="en-US" sz="1500" i="1" dirty="0" smtClean="0">
                <a:solidFill>
                  <a:srgbClr val="000000"/>
                </a:solidFill>
              </a:rPr>
              <a:t>I </a:t>
            </a:r>
            <a:r>
              <a:rPr lang="en-US" sz="1500" dirty="0" smtClean="0">
                <a:solidFill>
                  <a:srgbClr val="000000"/>
                </a:solidFill>
              </a:rPr>
              <a:t>to cm per second.  Then, every second, we consider the volume of drops that fall to fill a volume that is A</a:t>
            </a:r>
            <a:r>
              <a:rPr lang="en-US" sz="1500" baseline="-25000" dirty="0" smtClean="0">
                <a:solidFill>
                  <a:srgbClr val="000000"/>
                </a:solidFill>
              </a:rPr>
              <a:t>m</a:t>
            </a:r>
            <a:r>
              <a:rPr lang="en-US" sz="1500" dirty="0" smtClean="0">
                <a:solidFill>
                  <a:srgbClr val="000000"/>
                </a:solidFill>
              </a:rPr>
              <a:t> wide and</a:t>
            </a:r>
            <a:r>
              <a:rPr lang="en-US" sz="1500" i="1" dirty="0" smtClean="0">
                <a:solidFill>
                  <a:srgbClr val="000000"/>
                </a:solidFill>
              </a:rPr>
              <a:t> I</a:t>
            </a:r>
            <a:r>
              <a:rPr lang="en-US" sz="1500" dirty="0" smtClean="0">
                <a:solidFill>
                  <a:srgbClr val="000000"/>
                </a:solidFill>
              </a:rPr>
              <a:t> tall.   We can convert this into a mass of fluid falling per second using the density of water </a:t>
            </a:r>
            <a:r>
              <a:rPr lang="en-US" sz="1500" dirty="0" err="1" smtClean="0">
                <a:solidFill>
                  <a:srgbClr val="000000"/>
                </a:solidFill>
              </a:rPr>
              <a:t>ρ</a:t>
            </a:r>
            <a:r>
              <a:rPr lang="en-US" sz="1500" dirty="0" smtClean="0">
                <a:solidFill>
                  <a:srgbClr val="000000"/>
                </a:solidFill>
              </a:rPr>
              <a:t> used in activity 1.  </a:t>
            </a:r>
            <a:r>
              <a:rPr lang="en-US" sz="1500" dirty="0" err="1" smtClean="0">
                <a:solidFill>
                  <a:srgbClr val="000000"/>
                </a:solidFill>
              </a:rPr>
              <a:t>Lastlly</a:t>
            </a:r>
            <a:r>
              <a:rPr lang="en-US" sz="1500" dirty="0" smtClean="0">
                <a:solidFill>
                  <a:srgbClr val="000000"/>
                </a:solidFill>
              </a:rPr>
              <a:t>, we  can find frequency of drops </a:t>
            </a:r>
            <a:r>
              <a:rPr lang="en-US" sz="1500" i="1" dirty="0" err="1" smtClean="0">
                <a:solidFill>
                  <a:srgbClr val="000000"/>
                </a:solidFill>
              </a:rPr>
              <a:t>f</a:t>
            </a:r>
            <a:r>
              <a:rPr lang="en-US" sz="1500" i="1" dirty="0" smtClean="0">
                <a:solidFill>
                  <a:srgbClr val="000000"/>
                </a:solidFill>
              </a:rPr>
              <a:t> </a:t>
            </a:r>
            <a:r>
              <a:rPr lang="en-US" sz="1500" dirty="0" smtClean="0">
                <a:solidFill>
                  <a:srgbClr val="000000"/>
                </a:solidFill>
              </a:rPr>
              <a:t>by remembering each drop has a fixed volume </a:t>
            </a:r>
            <a:r>
              <a:rPr lang="en-US" sz="1500" i="1" dirty="0" err="1" smtClean="0">
                <a:solidFill>
                  <a:srgbClr val="000000"/>
                </a:solidFill>
              </a:rPr>
              <a:t>m</a:t>
            </a:r>
            <a:r>
              <a:rPr lang="en-US" sz="1500" dirty="0" smtClean="0">
                <a:solidFill>
                  <a:srgbClr val="000000"/>
                </a:solidFill>
              </a:rPr>
              <a:t> calculated from activity 1.</a:t>
            </a:r>
            <a:endParaRPr lang="en-US" sz="1500" kern="12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457200" y="-61596"/>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rgbClr val="000000"/>
                </a:solidFill>
                <a:effectLst/>
                <a:uLnTx/>
                <a:uFillTx/>
                <a:latin typeface="+mj-lt"/>
                <a:ea typeface="+mj-ea"/>
                <a:cs typeface="+mj-cs"/>
              </a:rPr>
              <a:t>Activity 2 solution</a:t>
            </a:r>
            <a:r>
              <a:rPr kumimoji="0" lang="en-US" sz="4000" b="0" i="0" u="none" strike="noStrike" kern="1200" cap="none" spc="0" normalizeH="0" baseline="0" noProof="0" dirty="0" smtClean="0">
                <a:ln>
                  <a:noFill/>
                </a:ln>
                <a:solidFill>
                  <a:srgbClr val="000000"/>
                </a:solidFill>
                <a:effectLst/>
                <a:uLnTx/>
                <a:uFillTx/>
                <a:latin typeface="+mj-lt"/>
                <a:ea typeface="+mj-ea"/>
                <a:cs typeface="+mj-cs"/>
              </a:rPr>
              <a:t>: Impact</a:t>
            </a:r>
            <a:r>
              <a:rPr kumimoji="0" lang="en-US" sz="4000" b="0" i="0" u="none" strike="noStrike" kern="1200" cap="none" spc="0" normalizeH="0" noProof="0" dirty="0" smtClean="0">
                <a:ln>
                  <a:noFill/>
                </a:ln>
                <a:solidFill>
                  <a:srgbClr val="000000"/>
                </a:solidFill>
                <a:effectLst/>
                <a:uLnTx/>
                <a:uFillTx/>
                <a:latin typeface="+mj-lt"/>
                <a:ea typeface="+mj-ea"/>
                <a:cs typeface="+mj-cs"/>
              </a:rPr>
              <a:t> f</a:t>
            </a:r>
            <a:r>
              <a:rPr kumimoji="0" lang="en-US" sz="4000" b="0" i="0" u="none" strike="noStrike" kern="1200" cap="none" spc="0" normalizeH="0" baseline="0" noProof="0" dirty="0" smtClean="0">
                <a:ln>
                  <a:noFill/>
                </a:ln>
                <a:solidFill>
                  <a:srgbClr val="000000"/>
                </a:solidFill>
                <a:effectLst/>
                <a:uLnTx/>
                <a:uFillTx/>
                <a:latin typeface="+mj-lt"/>
                <a:ea typeface="+mj-ea"/>
                <a:cs typeface="+mj-cs"/>
              </a:rPr>
              <a:t>requency</a:t>
            </a:r>
            <a:r>
              <a:rPr kumimoji="0" lang="en-US" sz="4000" b="0" i="0" u="none" strike="noStrike" kern="1200" cap="none" spc="0" normalizeH="0" noProof="0" dirty="0" smtClean="0">
                <a:ln>
                  <a:noFill/>
                </a:ln>
                <a:solidFill>
                  <a:srgbClr val="000000"/>
                </a:solidFill>
                <a:effectLst/>
                <a:uLnTx/>
                <a:uFillTx/>
                <a:latin typeface="+mj-lt"/>
                <a:ea typeface="+mj-ea"/>
                <a:cs typeface="+mj-cs"/>
              </a:rPr>
              <a:t> </a:t>
            </a:r>
            <a:r>
              <a:rPr kumimoji="0" lang="en-US" sz="4000" b="0" i="1" u="none" strike="noStrike" kern="1200" cap="none" spc="0" normalizeH="0" noProof="0" dirty="0" err="1" smtClean="0">
                <a:ln>
                  <a:noFill/>
                </a:ln>
                <a:solidFill>
                  <a:srgbClr val="000000"/>
                </a:solidFill>
                <a:effectLst/>
                <a:uLnTx/>
                <a:uFillTx/>
                <a:latin typeface="+mj-lt"/>
                <a:ea typeface="+mj-ea"/>
                <a:cs typeface="+mj-cs"/>
              </a:rPr>
              <a:t>f</a:t>
            </a:r>
            <a:endParaRPr kumimoji="0" lang="en-US" sz="4000" b="0" i="0" u="none" strike="noStrike" kern="1200" cap="none" spc="0" normalizeH="0" noProof="0" dirty="0" smtClean="0">
              <a:ln>
                <a:noFill/>
              </a:ln>
              <a:solidFill>
                <a:srgbClr val="000000"/>
              </a:solidFill>
              <a:effectLst/>
              <a:uLnTx/>
              <a:uFillTx/>
              <a:latin typeface="+mj-lt"/>
              <a:ea typeface="+mj-ea"/>
              <a:cs typeface="+mj-cs"/>
            </a:endParaRPr>
          </a:p>
        </p:txBody>
      </p:sp>
      <p:sp>
        <p:nvSpPr>
          <p:cNvPr id="5" name="TextBox 4"/>
          <p:cNvSpPr txBox="1"/>
          <p:nvPr/>
        </p:nvSpPr>
        <p:spPr>
          <a:xfrm>
            <a:off x="4280261" y="2010908"/>
            <a:ext cx="7594600" cy="1015663"/>
          </a:xfrm>
          <a:prstGeom prst="rect">
            <a:avLst/>
          </a:prstGeom>
          <a:noFill/>
        </p:spPr>
        <p:txBody>
          <a:bodyPr wrap="square" rtlCol="0">
            <a:spAutoFit/>
          </a:bodyPr>
          <a:lstStyle/>
          <a:p>
            <a:endParaRPr lang="en-US" dirty="0" smtClean="0">
              <a:solidFill>
                <a:srgbClr val="000000"/>
              </a:solidFill>
              <a:latin typeface="Times"/>
              <a:cs typeface="Times"/>
            </a:endParaRPr>
          </a:p>
          <a:p>
            <a:r>
              <a:rPr lang="en-US" dirty="0" smtClean="0">
                <a:solidFill>
                  <a:srgbClr val="000000"/>
                </a:solidFill>
                <a:latin typeface="Times"/>
                <a:cs typeface="Times"/>
              </a:rPr>
              <a:t>Frequency of impacts: once every 25 sec</a:t>
            </a:r>
          </a:p>
          <a:p>
            <a:endParaRPr lang="en-US" dirty="0">
              <a:solidFill>
                <a:srgbClr val="000000"/>
              </a:solidFill>
              <a:latin typeface="Times"/>
              <a:cs typeface="Times"/>
            </a:endParaRPr>
          </a:p>
        </p:txBody>
      </p:sp>
      <p:graphicFrame>
        <p:nvGraphicFramePr>
          <p:cNvPr id="6" name="Object 5"/>
          <p:cNvGraphicFramePr>
            <a:graphicFrameLocks noChangeAspect="1"/>
          </p:cNvGraphicFramePr>
          <p:nvPr/>
        </p:nvGraphicFramePr>
        <p:xfrm>
          <a:off x="5357813" y="3381375"/>
          <a:ext cx="2122487" cy="685800"/>
        </p:xfrm>
        <a:graphic>
          <a:graphicData uri="http://schemas.openxmlformats.org/presentationml/2006/ole">
            <p:oleObj spid="_x0000_s2718722" name="Equation" r:id="rId4" imgW="1295400" imgH="419100" progId="Equation.3">
              <p:embed/>
            </p:oleObj>
          </a:graphicData>
        </a:graphic>
      </p:graphicFrame>
      <p:pic>
        <p:nvPicPr>
          <p:cNvPr id="8" name="Picture 7" descr="Top View Mosquito (Redone).jp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834638"/>
            <a:ext cx="4067881" cy="5084851"/>
          </a:xfrm>
          <a:prstGeom prst="rect">
            <a:avLst/>
          </a:prstGeom>
        </p:spPr>
      </p:pic>
      <p:sp>
        <p:nvSpPr>
          <p:cNvPr id="9" name="Oval 8"/>
          <p:cNvSpPr/>
          <p:nvPr/>
        </p:nvSpPr>
        <p:spPr>
          <a:xfrm>
            <a:off x="845198" y="1385680"/>
            <a:ext cx="834943" cy="835003"/>
          </a:xfrm>
          <a:prstGeom prst="ellipse">
            <a:avLst/>
          </a:prstGeom>
          <a:solidFill>
            <a:schemeClr val="accent1">
              <a:alpha val="26000"/>
            </a:schemeClr>
          </a:solidFill>
          <a:ln w="38100" cmpd="sng">
            <a:solidFill>
              <a:schemeClr val="bg1">
                <a:alpha val="33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accent1"/>
                </a:solidFill>
              </a:ln>
              <a:solidFill>
                <a:schemeClr val="bg1"/>
              </a:solidFill>
            </a:endParaRPr>
          </a:p>
        </p:txBody>
      </p:sp>
      <p:sp>
        <p:nvSpPr>
          <p:cNvPr id="11" name="Rectangle 10"/>
          <p:cNvSpPr/>
          <p:nvPr/>
        </p:nvSpPr>
        <p:spPr bwMode="auto">
          <a:xfrm>
            <a:off x="4925541" y="3155978"/>
            <a:ext cx="2982262" cy="1231601"/>
          </a:xfrm>
          <a:prstGeom prst="rect">
            <a:avLst/>
          </a:prstGeom>
          <a:no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20517</TotalTime>
  <Words>1954</Words>
  <Application>Microsoft Macintosh PowerPoint</Application>
  <PresentationFormat>On-screen Show (4:3)</PresentationFormat>
  <Paragraphs>198</Paragraphs>
  <Slides>16</Slides>
  <Notes>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Blank Presentation</vt:lpstr>
      <vt:lpstr>Equation</vt:lpstr>
      <vt:lpstr>Activity 1: Raindrops (extra for teacher guide).</vt:lpstr>
      <vt:lpstr>Useful units for calculations</vt:lpstr>
      <vt:lpstr>Slide 3</vt:lpstr>
      <vt:lpstr>Activity 1 Solution: Raindrops</vt:lpstr>
      <vt:lpstr>Activity 1 Solutions (teacher’s guide)</vt:lpstr>
      <vt:lpstr>Answer 1: Raindrops are much heavier and faster than mosquitoes</vt:lpstr>
      <vt:lpstr>Activity 2: What is frequency f (impacts per second) of raindrop on a flying mosquito? </vt:lpstr>
      <vt:lpstr>Hint for Activity 2: What is frequency of impacts for a flying mosquito? </vt:lpstr>
      <vt:lpstr>Slide 9</vt:lpstr>
      <vt:lpstr>Activity 3: What is the raindrop’s force F from a glancing blow on the wing?</vt:lpstr>
      <vt:lpstr>Activity 4: What is the final speed of raindrop-cum-mosquito after impact? </vt:lpstr>
      <vt:lpstr>Slide 12</vt:lpstr>
      <vt:lpstr>Slide 13</vt:lpstr>
      <vt:lpstr>Handout 1: Position and velocity of mimics</vt:lpstr>
      <vt:lpstr>Mosquitoes Accelerate 50-300 G</vt:lpstr>
      <vt:lpstr>Mosquitoes Accelerate 50-300 G</vt:lpstr>
    </vt:vector>
  </TitlesOfParts>
  <Company>ŧ　蓕箘ᚏ鍐뿿욠ᕇ锔蓕箘ŧ蜄뿿욐</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Mechanics of Slithering</dc:title>
  <dc:creator>John Bush</dc:creator>
  <cp:keywords/>
  <cp:lastModifiedBy>Janice Hall</cp:lastModifiedBy>
  <cp:revision>246</cp:revision>
  <cp:lastPrinted>2007-10-21T08:32:31Z</cp:lastPrinted>
  <dcterms:created xsi:type="dcterms:W3CDTF">2012-10-12T17:15:07Z</dcterms:created>
  <dcterms:modified xsi:type="dcterms:W3CDTF">2012-10-12T17:15:29Z</dcterms:modified>
</cp:coreProperties>
</file>