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embeddings/Microsoft_Equation12.bin" ContentType="application/vnd.openxmlformats-officedocument.oleObject"/>
  <Default Extension="emf" ContentType="image/x-emf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20.bin" ContentType="application/vnd.openxmlformats-officedocument.oleObject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Microsoft_Equation17.bin" ContentType="application/vnd.openxmlformats-officedocument.oleObject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notesSlides/notesSlide1.xml" ContentType="application/vnd.openxmlformats-officedocument.presentationml.notesSlide+xml"/>
  <Override PartName="/ppt/embeddings/Microsoft_Equation8.bin" ContentType="application/vnd.openxmlformats-officedocument.oleObject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Microsoft_Equation18.bin" ContentType="application/vnd.openxmlformats-officedocument.oleObject"/>
  <Override PartName="/ppt/embeddings/Microsoft_Equation14.bin" ContentType="application/vnd.openxmlformats-officedocument.oleObject"/>
  <Default Extension="gif" ContentType="image/gif"/>
  <Override PartName="/ppt/notesSlides/notesSlide2.xml" ContentType="application/vnd.openxmlformats-officedocument.presentationml.notesSlide+xml"/>
  <Override PartName="/ppt/embeddings/Microsoft_Equation10.bin" ContentType="application/vnd.openxmlformats-officedocument.oleObject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9.bin" ContentType="application/vnd.openxmlformats-officedocument.oleObject"/>
  <Override PartName="/ppt/embeddings/Microsoft_Equation15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11.bin" ContentType="application/vnd.openxmlformats-officedocument.oleObject"/>
  <Default Extension="wdp" ContentType="image/vnd.ms-photo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2574" autoAdjust="0"/>
  </p:normalViewPr>
  <p:slideViewPr>
    <p:cSldViewPr snapToGrid="0" snapToObjects="1">
      <p:cViewPr varScale="1">
        <p:scale>
          <a:sx n="132" d="100"/>
          <a:sy n="132" d="100"/>
        </p:scale>
        <p:origin x="-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HU8:Desktop:Hu%20Lab:Files:Project:201209_Hydrodynamics%20of%20Micturition:Experiment:Compile%20data_v12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03151846872799"/>
          <c:y val="0.0325943975153186"/>
          <c:w val="0.834364103877259"/>
          <c:h val="0.787638830812456"/>
        </c:manualLayout>
      </c:layout>
      <c:scatterChart>
        <c:scatterStyle val="lineMarker"/>
        <c:ser>
          <c:idx val="1"/>
          <c:order val="0"/>
          <c:tx>
            <c:v>Drop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'Duration_drip and jet'!$G$23:$G$25</c:f>
              <c:numCache>
                <c:formatCode>0.00</c:formatCode>
                <c:ptCount val="3"/>
                <c:pt idx="0">
                  <c:v>0.0304</c:v>
                </c:pt>
                <c:pt idx="1">
                  <c:v>0.26206</c:v>
                </c:pt>
                <c:pt idx="2" formatCode="General">
                  <c:v>0.034</c:v>
                </c:pt>
              </c:numCache>
            </c:numRef>
          </c:xVal>
          <c:yVal>
            <c:numRef>
              <c:f>'Duration_drip and jet'!$H$23:$H$25</c:f>
              <c:numCache>
                <c:formatCode>0.00</c:formatCode>
                <c:ptCount val="3"/>
                <c:pt idx="0" formatCode="General">
                  <c:v>1.92</c:v>
                </c:pt>
                <c:pt idx="1">
                  <c:v>0.125791</c:v>
                </c:pt>
                <c:pt idx="2" formatCode="General">
                  <c:v>0.32</c:v>
                </c:pt>
              </c:numCache>
            </c:numRef>
          </c:yVal>
        </c:ser>
        <c:ser>
          <c:idx val="0"/>
          <c:order val="1"/>
          <c:tx>
            <c:v>Jet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'Duration_drip and jet'!$G$29:$G$60</c:f>
              <c:numCache>
                <c:formatCode>General</c:formatCode>
                <c:ptCount val="32"/>
                <c:pt idx="0" formatCode="0">
                  <c:v>3.4473</c:v>
                </c:pt>
                <c:pt idx="1">
                  <c:v>5.0</c:v>
                </c:pt>
                <c:pt idx="2">
                  <c:v>18.0</c:v>
                </c:pt>
                <c:pt idx="3">
                  <c:v>67.8</c:v>
                </c:pt>
                <c:pt idx="4">
                  <c:v>71.0</c:v>
                </c:pt>
                <c:pt idx="5">
                  <c:v>71.0</c:v>
                </c:pt>
                <c:pt idx="6">
                  <c:v>71.0</c:v>
                </c:pt>
                <c:pt idx="7">
                  <c:v>76.0</c:v>
                </c:pt>
                <c:pt idx="8">
                  <c:v>100.0</c:v>
                </c:pt>
                <c:pt idx="9">
                  <c:v>125.0</c:v>
                </c:pt>
                <c:pt idx="10">
                  <c:v>140.0</c:v>
                </c:pt>
                <c:pt idx="11">
                  <c:v>200.0</c:v>
                </c:pt>
                <c:pt idx="12">
                  <c:v>318.0</c:v>
                </c:pt>
                <c:pt idx="13">
                  <c:v>318.0</c:v>
                </c:pt>
                <c:pt idx="14">
                  <c:v>331.0</c:v>
                </c:pt>
                <c:pt idx="15">
                  <c:v>430.0</c:v>
                </c:pt>
                <c:pt idx="16">
                  <c:v>470.0</c:v>
                </c:pt>
                <c:pt idx="17">
                  <c:v>470.0</c:v>
                </c:pt>
                <c:pt idx="18">
                  <c:v>600.0</c:v>
                </c:pt>
                <c:pt idx="19">
                  <c:v>850.0</c:v>
                </c:pt>
                <c:pt idx="20">
                  <c:v>907.0</c:v>
                </c:pt>
                <c:pt idx="21">
                  <c:v>2150.0</c:v>
                </c:pt>
                <c:pt idx="22">
                  <c:v>2200.0</c:v>
                </c:pt>
                <c:pt idx="23">
                  <c:v>2200.0</c:v>
                </c:pt>
                <c:pt idx="24">
                  <c:v>2200.0</c:v>
                </c:pt>
                <c:pt idx="25">
                  <c:v>3538.0</c:v>
                </c:pt>
                <c:pt idx="26">
                  <c:v>5000.0</c:v>
                </c:pt>
                <c:pt idx="27">
                  <c:v>5000.0</c:v>
                </c:pt>
                <c:pt idx="28">
                  <c:v>5000.0</c:v>
                </c:pt>
                <c:pt idx="29">
                  <c:v>8000.0</c:v>
                </c:pt>
                <c:pt idx="30">
                  <c:v>8000.0</c:v>
                </c:pt>
                <c:pt idx="31">
                  <c:v>8000.0</c:v>
                </c:pt>
              </c:numCache>
            </c:numRef>
          </c:xVal>
          <c:yVal>
            <c:numRef>
              <c:f>'Duration_drip and jet'!$H$29:$H$60</c:f>
              <c:numCache>
                <c:formatCode>General</c:formatCode>
                <c:ptCount val="32"/>
                <c:pt idx="0">
                  <c:v>4.0</c:v>
                </c:pt>
                <c:pt idx="1">
                  <c:v>18.0</c:v>
                </c:pt>
                <c:pt idx="2">
                  <c:v>8.0</c:v>
                </c:pt>
                <c:pt idx="3">
                  <c:v>9.0</c:v>
                </c:pt>
                <c:pt idx="4">
                  <c:v>24.0</c:v>
                </c:pt>
                <c:pt idx="5">
                  <c:v>17.0</c:v>
                </c:pt>
                <c:pt idx="6">
                  <c:v>17.0</c:v>
                </c:pt>
                <c:pt idx="7">
                  <c:v>15.0</c:v>
                </c:pt>
                <c:pt idx="8">
                  <c:v>20.0</c:v>
                </c:pt>
                <c:pt idx="9">
                  <c:v>11.0</c:v>
                </c:pt>
                <c:pt idx="10">
                  <c:v>8.0</c:v>
                </c:pt>
                <c:pt idx="11">
                  <c:v>36.0</c:v>
                </c:pt>
                <c:pt idx="12">
                  <c:v>9.0</c:v>
                </c:pt>
                <c:pt idx="13">
                  <c:v>59.0</c:v>
                </c:pt>
                <c:pt idx="14">
                  <c:v>46.0</c:v>
                </c:pt>
                <c:pt idx="15">
                  <c:v>8.0</c:v>
                </c:pt>
                <c:pt idx="16">
                  <c:v>10.0</c:v>
                </c:pt>
                <c:pt idx="17">
                  <c:v>17.0</c:v>
                </c:pt>
                <c:pt idx="18">
                  <c:v>27.0</c:v>
                </c:pt>
                <c:pt idx="19">
                  <c:v>19.0</c:v>
                </c:pt>
                <c:pt idx="20">
                  <c:v>20.0</c:v>
                </c:pt>
                <c:pt idx="21">
                  <c:v>20.0</c:v>
                </c:pt>
                <c:pt idx="22">
                  <c:v>49.0</c:v>
                </c:pt>
                <c:pt idx="23">
                  <c:v>12.0</c:v>
                </c:pt>
                <c:pt idx="24">
                  <c:v>17.0</c:v>
                </c:pt>
                <c:pt idx="25">
                  <c:v>28.0</c:v>
                </c:pt>
                <c:pt idx="26">
                  <c:v>17.0</c:v>
                </c:pt>
                <c:pt idx="27">
                  <c:v>17.0</c:v>
                </c:pt>
                <c:pt idx="28">
                  <c:v>15.0</c:v>
                </c:pt>
                <c:pt idx="29">
                  <c:v>35.0</c:v>
                </c:pt>
                <c:pt idx="30">
                  <c:v>29.0</c:v>
                </c:pt>
                <c:pt idx="31">
                  <c:v>22.0</c:v>
                </c:pt>
              </c:numCache>
            </c:numRef>
          </c:yVal>
        </c:ser>
        <c:ser>
          <c:idx val="3"/>
          <c:order val="2"/>
          <c:tx>
            <c:v>rat error bar</c:v>
          </c:tx>
          <c:spPr>
            <a:ln w="3175" cmpd="sng">
              <a:solidFill>
                <a:schemeClr val="tx1"/>
              </a:solidFill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'Duration_drip and jet'!$G$10:$G$11</c:f>
              <c:numCache>
                <c:formatCode>0.00</c:formatCode>
                <c:ptCount val="2"/>
                <c:pt idx="0">
                  <c:v>0.26206</c:v>
                </c:pt>
                <c:pt idx="1">
                  <c:v>0.26206</c:v>
                </c:pt>
              </c:numCache>
            </c:numRef>
          </c:xVal>
          <c:yVal>
            <c:numRef>
              <c:f>'Duration_drip and jet'!$H$10:$H$11</c:f>
              <c:numCache>
                <c:formatCode>0.00</c:formatCode>
                <c:ptCount val="2"/>
                <c:pt idx="0">
                  <c:v>0.206794970340965</c:v>
                </c:pt>
                <c:pt idx="1">
                  <c:v>0.0447870296590347</c:v>
                </c:pt>
              </c:numCache>
            </c:numRef>
          </c:yVal>
        </c:ser>
        <c:ser>
          <c:idx val="4"/>
          <c:order val="3"/>
          <c:tx>
            <c:strRef>
              <c:f>'Duration_drip and jet'!$B$20</c:f>
              <c:strCache>
                <c:ptCount val="1"/>
                <c:pt idx="0">
                  <c:v>mice error bar</c:v>
                </c:pt>
              </c:strCache>
            </c:strRef>
          </c:tx>
          <c:spPr>
            <a:ln w="3175" cmpd="sng">
              <a:solidFill>
                <a:schemeClr val="tx1"/>
              </a:solidFill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'Duration_drip and jet'!$G$20:$G$21</c:f>
              <c:numCache>
                <c:formatCode>#,##0.00</c:formatCode>
                <c:ptCount val="2"/>
                <c:pt idx="0">
                  <c:v>0.0304</c:v>
                </c:pt>
                <c:pt idx="1">
                  <c:v>0.0304</c:v>
                </c:pt>
              </c:numCache>
            </c:numRef>
          </c:xVal>
          <c:yVal>
            <c:numRef>
              <c:f>'Duration_drip and jet'!$H$20:$H$21</c:f>
              <c:numCache>
                <c:formatCode>#,##0.00</c:formatCode>
                <c:ptCount val="2"/>
                <c:pt idx="0">
                  <c:v>2.363170396123207</c:v>
                </c:pt>
                <c:pt idx="1">
                  <c:v>1.476829603876794</c:v>
                </c:pt>
              </c:numCache>
            </c:numRef>
          </c:yVal>
        </c:ser>
        <c:ser>
          <c:idx val="5"/>
          <c:order val="4"/>
          <c:tx>
            <c:v>Best Fit</c:v>
          </c:tx>
          <c:spPr>
            <a:ln w="25400">
              <a:solidFill>
                <a:srgbClr val="0000FF"/>
              </a:solidFill>
              <a:prstDash val="dash"/>
            </a:ln>
          </c:spPr>
          <c:marker>
            <c:symbol val="none"/>
          </c:marker>
          <c:xVal>
            <c:numRef>
              <c:f>'Duration_drip and jet'!$T$30:$T$61</c:f>
              <c:numCache>
                <c:formatCode>General</c:formatCode>
                <c:ptCount val="32"/>
                <c:pt idx="0">
                  <c:v>1.0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200.0</c:v>
                </c:pt>
                <c:pt idx="12">
                  <c:v>300.0</c:v>
                </c:pt>
                <c:pt idx="13">
                  <c:v>400.0</c:v>
                </c:pt>
                <c:pt idx="14">
                  <c:v>500.0</c:v>
                </c:pt>
                <c:pt idx="15">
                  <c:v>600.0</c:v>
                </c:pt>
                <c:pt idx="16">
                  <c:v>700.0</c:v>
                </c:pt>
                <c:pt idx="17">
                  <c:v>800.0</c:v>
                </c:pt>
                <c:pt idx="18">
                  <c:v>900.0</c:v>
                </c:pt>
                <c:pt idx="19">
                  <c:v>1000.0</c:v>
                </c:pt>
                <c:pt idx="20">
                  <c:v>2000.0</c:v>
                </c:pt>
                <c:pt idx="21">
                  <c:v>3000.0</c:v>
                </c:pt>
                <c:pt idx="22">
                  <c:v>4000.0</c:v>
                </c:pt>
                <c:pt idx="23">
                  <c:v>5000.0</c:v>
                </c:pt>
                <c:pt idx="24">
                  <c:v>6000.0</c:v>
                </c:pt>
                <c:pt idx="25">
                  <c:v>7000.0</c:v>
                </c:pt>
                <c:pt idx="26">
                  <c:v>8000.0</c:v>
                </c:pt>
                <c:pt idx="27">
                  <c:v>9000.0</c:v>
                </c:pt>
                <c:pt idx="28">
                  <c:v>10000.0</c:v>
                </c:pt>
                <c:pt idx="29">
                  <c:v>11000.0</c:v>
                </c:pt>
                <c:pt idx="30">
                  <c:v>12000.0</c:v>
                </c:pt>
                <c:pt idx="31">
                  <c:v>15000.0</c:v>
                </c:pt>
              </c:numCache>
            </c:numRef>
          </c:xVal>
          <c:yVal>
            <c:numRef>
              <c:f>'Duration_drip and jet'!$AA$30:$AA$61</c:f>
              <c:numCache>
                <c:formatCode>0.0</c:formatCode>
                <c:ptCount val="32"/>
                <c:pt idx="0">
                  <c:v>8.2023</c:v>
                </c:pt>
                <c:pt idx="1">
                  <c:v>10.94802170146193</c:v>
                </c:pt>
                <c:pt idx="2">
                  <c:v>11.94221294835384</c:v>
                </c:pt>
                <c:pt idx="3">
                  <c:v>12.56512041613136</c:v>
                </c:pt>
                <c:pt idx="4">
                  <c:v>13.0266868291635</c:v>
                </c:pt>
                <c:pt idx="5">
                  <c:v>13.3963500781493</c:v>
                </c:pt>
                <c:pt idx="6">
                  <c:v>13.7061606035282</c:v>
                </c:pt>
                <c:pt idx="7">
                  <c:v>13.9736848335175</c:v>
                </c:pt>
                <c:pt idx="8">
                  <c:v>14.20964192139054</c:v>
                </c:pt>
                <c:pt idx="9">
                  <c:v>14.42107582329679</c:v>
                </c:pt>
                <c:pt idx="10">
                  <c:v>14.61287433715925</c:v>
                </c:pt>
                <c:pt idx="11">
                  <c:v>15.93987131927112</c:v>
                </c:pt>
                <c:pt idx="12">
                  <c:v>16.77129719679706</c:v>
                </c:pt>
                <c:pt idx="13">
                  <c:v>17.3873730665582</c:v>
                </c:pt>
                <c:pt idx="14">
                  <c:v>17.880781168204</c:v>
                </c:pt>
                <c:pt idx="15">
                  <c:v>18.29430083405255</c:v>
                </c:pt>
                <c:pt idx="16">
                  <c:v>18.65137885797142</c:v>
                </c:pt>
                <c:pt idx="17">
                  <c:v>18.96632263211343</c:v>
                </c:pt>
                <c:pt idx="18">
                  <c:v>19.24853407847568</c:v>
                </c:pt>
                <c:pt idx="19">
                  <c:v>19.50453718639352</c:v>
                </c:pt>
                <c:pt idx="20">
                  <c:v>21.27574669566958</c:v>
                </c:pt>
                <c:pt idx="21">
                  <c:v>22.38549256576808</c:v>
                </c:pt>
                <c:pt idx="22">
                  <c:v>23.20779996636232</c:v>
                </c:pt>
                <c:pt idx="23">
                  <c:v>23.86637653689687</c:v>
                </c:pt>
                <c:pt idx="24">
                  <c:v>24.4183220004487</c:v>
                </c:pt>
                <c:pt idx="25">
                  <c:v>24.8949319702107</c:v>
                </c:pt>
                <c:pt idx="26">
                  <c:v>25.31530324095804</c:v>
                </c:pt>
                <c:pt idx="27">
                  <c:v>25.69198503011124</c:v>
                </c:pt>
                <c:pt idx="28">
                  <c:v>26.03368523384995</c:v>
                </c:pt>
                <c:pt idx="29">
                  <c:v>26.34670400433307</c:v>
                </c:pt>
                <c:pt idx="30">
                  <c:v>26.63575293533556</c:v>
                </c:pt>
                <c:pt idx="31">
                  <c:v>27.39160583165421</c:v>
                </c:pt>
              </c:numCache>
            </c:numRef>
          </c:yVal>
          <c:smooth val="1"/>
        </c:ser>
        <c:dLbls/>
        <c:axId val="526886296"/>
        <c:axId val="526868216"/>
      </c:scatterChart>
      <c:valAx>
        <c:axId val="526886296"/>
        <c:scaling>
          <c:logBase val="10.0"/>
          <c:orientation val="minMax"/>
          <c:max val="100000.0"/>
        </c:scaling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Body mass M </a:t>
                </a:r>
                <a:r>
                  <a:rPr lang="en-US" dirty="0"/>
                  <a:t>(kg)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0"/>
        <c:maj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26868216"/>
        <c:crossesAt val="0.01"/>
        <c:crossBetween val="midCat"/>
        <c:majorUnit val="10.0"/>
      </c:valAx>
      <c:valAx>
        <c:axId val="526868216"/>
        <c:scaling>
          <c:logBase val="10.0"/>
          <c:orientation val="minMax"/>
          <c:max val="10000.0"/>
          <c:min val="0.01"/>
        </c:scaling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Time T </a:t>
                </a:r>
                <a:r>
                  <a:rPr lang="en-US" dirty="0"/>
                  <a:t>(s)</a:t>
                </a:r>
              </a:p>
            </c:rich>
          </c:tx>
          <c:layout>
            <c:manualLayout>
              <c:xMode val="edge"/>
              <c:yMode val="edge"/>
              <c:x val="0.0"/>
              <c:y val="0.35923630527306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0"/>
        <c:maj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26886296"/>
        <c:crossesAt val="0.01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" Type="http://schemas.openxmlformats.org/officeDocument/2006/relationships/image" Target="../media/image19.png"/><Relationship Id="rId2" Type="http://schemas.microsoft.com/office/2007/relationships/hdphoto" Target="../media/hdphoto1.wdp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jpeg"/><Relationship Id="rId9" Type="http://schemas.openxmlformats.org/officeDocument/2006/relationships/image" Target="../media/image26.gif"/><Relationship Id="rId10" Type="http://schemas.openxmlformats.org/officeDocument/2006/relationships/image" Target="../media/image27.png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7" Type="http://schemas.openxmlformats.org/officeDocument/2006/relationships/image" Target="../media/image13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2.emf"/><Relationship Id="rId6" Type="http://schemas.openxmlformats.org/officeDocument/2006/relationships/image" Target="../media/image17.emf"/><Relationship Id="rId7" Type="http://schemas.openxmlformats.org/officeDocument/2006/relationships/image" Target="../media/image18.emf"/><Relationship Id="rId1" Type="http://schemas.openxmlformats.org/officeDocument/2006/relationships/image" Target="../media/image14.emf"/><Relationship Id="rId2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0.12814</cdr:x>
      <cdr:y>0.38094</cdr:y>
    </cdr:from>
    <cdr:to>
      <cdr:x>0.19499</cdr:x>
      <cdr:y>0.5238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 xmlns:r="http://schemas.openxmlformats.org/officeDocument/2006/relationships" xmlns:a="http://schemas.openxmlformats.org/drawingml/2006/main" xmlns:cdr="http://schemas.openxmlformats.org/drawingml/2006/chartDrawing" xmlns:c="http://schemas.openxmlformats.org/drawingml/2006/chart" xmlns="">
                <a14:imgLayer r:embed="rId2">
                  <a14:imgEffect>
                    <a14:backgroundRemoval t="9919" b="89919" l="9919" r="96423"/>
                  </a14:imgEffect>
                </a14:imgLayer>
              </a14:imgProps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171712" y="1675388"/>
          <a:ext cx="611277" cy="62830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0.15321</cdr:x>
      <cdr:y>0.70237</cdr:y>
    </cdr:from>
    <cdr:to>
      <cdr:x>0.20335</cdr:x>
      <cdr:y>0.77057</cdr:y>
    </cdr:to>
    <cdr:pic>
      <cdr:nvPicPr>
        <cdr:cNvPr id="3" name="Picture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397071" y="2997174"/>
          <a:ext cx="457200" cy="29102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0.26184</cdr:x>
      <cdr:y>0.5238</cdr:y>
    </cdr:from>
    <cdr:to>
      <cdr:x>0.30721</cdr:x>
      <cdr:y>0.63309</cdr:y>
    </cdr:to>
    <cdr:pic>
      <cdr:nvPicPr>
        <cdr:cNvPr id="4" name="Picture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394265" y="2303691"/>
          <a:ext cx="414863" cy="48066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0.42061</cdr:x>
      <cdr:y>0.2738</cdr:y>
    </cdr:from>
    <cdr:to>
      <cdr:x>0.47276</cdr:x>
      <cdr:y>0.38523</cdr:y>
    </cdr:to>
    <cdr:pic>
      <cdr:nvPicPr>
        <cdr:cNvPr id="5" name="Picture 4" descr="C:\Users\Jonathan Pham\Desktop\400px-Cat_silhouette.svg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5" cstate="print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  <a:extLst>
            <a:ext uri="{28A0092B-C50C-407E-A947-70E740481C1C}">
              <a14:useLocalDpi xmlns:a14="http://schemas.microsoft.com/office/drawing/2010/main" xmlns:r="http://schemas.openxmlformats.org/officeDocument/2006/relationships" xmlns:a="http://schemas.openxmlformats.org/drawingml/2006/main" xmlns:cdr="http://schemas.openxmlformats.org/drawingml/2006/chartDrawing" xmlns:c="http://schemas.openxmlformats.org/drawingml/2006/chart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835410" y="1168380"/>
          <a:ext cx="475488" cy="475494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:a="http://schemas.openxmlformats.org/drawingml/2006/main" xmlns:cdr="http://schemas.openxmlformats.org/drawingml/2006/chartDrawing" xmlns:c="http://schemas.openxmlformats.org/drawingml/2006/chart" xmlns="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0.54596</cdr:x>
      <cdr:y>0.22023</cdr:y>
    </cdr:from>
    <cdr:to>
      <cdr:x>0.59811</cdr:x>
      <cdr:y>0.33166</cdr:y>
    </cdr:to>
    <cdr:pic>
      <cdr:nvPicPr>
        <cdr:cNvPr id="6" name="Picture 5" descr="C:\Users\Jonathan Pham\Desktop\485px-Dog_group_Sighthounds.svg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6" cstate="print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  <a:extLst>
            <a:ext uri="{28A0092B-C50C-407E-A947-70E740481C1C}">
              <a14:useLocalDpi xmlns:a14="http://schemas.microsoft.com/office/drawing/2010/main" xmlns:r="http://schemas.openxmlformats.org/officeDocument/2006/relationships" xmlns:a="http://schemas.openxmlformats.org/drawingml/2006/main" xmlns:cdr="http://schemas.openxmlformats.org/drawingml/2006/chartDrawing" xmlns:c="http://schemas.openxmlformats.org/drawingml/2006/chart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4978410" y="939786"/>
          <a:ext cx="475488" cy="475494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:a="http://schemas.openxmlformats.org/drawingml/2006/main" xmlns:cdr="http://schemas.openxmlformats.org/drawingml/2006/chartDrawing" xmlns:c="http://schemas.openxmlformats.org/drawingml/2006/chart" xmlns="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0.62117</cdr:x>
      <cdr:y>0.1488</cdr:y>
    </cdr:from>
    <cdr:to>
      <cdr:x>0.67833</cdr:x>
      <cdr:y>0.27094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>
          <a:clrChange>
            <a:clrFrom>
              <a:srgbClr val="FEFEFE"/>
            </a:clrFrom>
            <a:clrTo>
              <a:srgbClr val="FEFEFE">
                <a:alpha val="0"/>
              </a:srgbClr>
            </a:clrTo>
          </a:clrChange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664210" y="634980"/>
          <a:ext cx="521208" cy="52119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0.72145</cdr:x>
      <cdr:y>0.1488</cdr:y>
    </cdr:from>
    <cdr:to>
      <cdr:x>0.77861</cdr:x>
      <cdr:y>0.27094</cdr:y>
    </cdr:to>
    <cdr:pic>
      <cdr:nvPicPr>
        <cdr:cNvPr id="8" name="Picture 7" descr="http://www.polyvore.com/cgi/img-thing?.out=jpg&amp;size=l&amp;tid=41414060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8" cstate="print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  <a:extLst>
            <a:ext uri="{28A0092B-C50C-407E-A947-70E740481C1C}">
              <a14:useLocalDpi xmlns:a14="http://schemas.microsoft.com/office/drawing/2010/main" xmlns:r="http://schemas.openxmlformats.org/officeDocument/2006/relationships" xmlns:a="http://schemas.openxmlformats.org/drawingml/2006/main" xmlns:cdr="http://schemas.openxmlformats.org/drawingml/2006/chartDrawing" xmlns:c="http://schemas.openxmlformats.org/drawingml/2006/chart" xmlns="" val="0"/>
            </a:ext>
          </a:extLst>
        </a:blip>
        <a:srcRect xmlns:a="http://schemas.openxmlformats.org/drawingml/2006/main" l="5882" t="5882" r="5882" b="5882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6578610" y="634980"/>
          <a:ext cx="521208" cy="5211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:a="http://schemas.openxmlformats.org/drawingml/2006/main" xmlns:cdr="http://schemas.openxmlformats.org/drawingml/2006/chartDrawing" xmlns:c="http://schemas.openxmlformats.org/drawingml/2006/chart" xmlns="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0.79666</cdr:x>
      <cdr:y>0.22023</cdr:y>
    </cdr:from>
    <cdr:to>
      <cdr:x>0.85783</cdr:x>
      <cdr:y>0.30809</cdr:y>
    </cdr:to>
    <cdr:pic>
      <cdr:nvPicPr>
        <cdr:cNvPr id="9" name="Picture 8" descr="C:\Users\Jonathan Pham\Desktop\elephant silhouette.gif"/>
        <cdr:cNvPicPr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9" cstate="print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  <a:extLst>
            <a:ext uri="{28A0092B-C50C-407E-A947-70E740481C1C}">
              <a14:useLocalDpi xmlns:a14="http://schemas.microsoft.com/office/drawing/2010/main" xmlns:r="http://schemas.openxmlformats.org/officeDocument/2006/relationships" xmlns:a="http://schemas.openxmlformats.org/drawingml/2006/main" xmlns:cdr="http://schemas.openxmlformats.org/drawingml/2006/chartDrawing" xmlns:c="http://schemas.openxmlformats.org/drawingml/2006/chart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7264410" y="939786"/>
          <a:ext cx="557784" cy="374916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:a="http://schemas.openxmlformats.org/drawingml/2006/main" xmlns:cdr="http://schemas.openxmlformats.org/drawingml/2006/chartDrawing" xmlns:c="http://schemas.openxmlformats.org/drawingml/2006/chart" xmlns="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0.72981</cdr:x>
      <cdr:y>0.54166</cdr:y>
    </cdr:from>
    <cdr:to>
      <cdr:x>0.79098</cdr:x>
      <cdr:y>0.6638</cdr:y>
    </cdr:to>
    <cdr:pic>
      <cdr:nvPicPr>
        <cdr:cNvPr id="10" name="Picture 9" descr="C:\Users\Jonathan Pham\Desktop\512px-Horseicon.svg.png"/>
        <cdr:cNvPicPr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10" cstate="print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  <a:extLst>
            <a:ext uri="{28A0092B-C50C-407E-A947-70E740481C1C}">
              <a14:useLocalDpi xmlns:a14="http://schemas.microsoft.com/office/drawing/2010/main" xmlns:r="http://schemas.openxmlformats.org/officeDocument/2006/relationships" xmlns:a="http://schemas.openxmlformats.org/drawingml/2006/main" xmlns:cdr="http://schemas.openxmlformats.org/drawingml/2006/chartDrawing" xmlns:c="http://schemas.openxmlformats.org/drawingml/2006/chart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6654871" y="2311392"/>
          <a:ext cx="557784" cy="521196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:a="http://schemas.openxmlformats.org/drawingml/2006/main" xmlns:cdr="http://schemas.openxmlformats.org/drawingml/2006/chartDrawing" xmlns:c="http://schemas.openxmlformats.org/drawingml/2006/chart" xmlns="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0.64624</cdr:x>
      <cdr:y>0.59523</cdr:y>
    </cdr:from>
    <cdr:to>
      <cdr:x>0.70741</cdr:x>
      <cdr:y>0.71737</cdr:y>
    </cdr:to>
    <cdr:pic>
      <cdr:nvPicPr>
        <cdr:cNvPr id="11" name="Picture 10"/>
        <cdr:cNvPicPr>
          <a:picLocks xmlns:a="http://schemas.openxmlformats.org/drawingml/2006/main"/>
        </cdr:cNvPicPr>
      </cdr:nvPicPr>
      <cdr:blipFill>
        <a:blip xmlns:a="http://schemas.openxmlformats.org/drawingml/2006/main" xmlns:r="http://schemas.openxmlformats.org/officeDocument/2006/relationships" r:embed="rId11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</a:blip>
        <a:srcRect xmlns:a="http://schemas.openxmlformats.org/drawingml/2006/main"/>
        <a:stretch xmlns:a="http://schemas.openxmlformats.org/drawingml/2006/main">
          <a:fillRect/>
        </a:stretch>
      </cdr:blipFill>
      <cdr:spPr>
        <a:xfrm xmlns:a="http://schemas.openxmlformats.org/drawingml/2006/main">
          <a:off x="5892810" y="2539986"/>
          <a:ext cx="557784" cy="5211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0.55433</cdr:x>
      <cdr:y>0.55951</cdr:y>
    </cdr:from>
    <cdr:to>
      <cdr:x>0.61948</cdr:x>
      <cdr:y>0.67094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</a:blip>
        <a:srcRect xmlns:a="http://schemas.openxmlformats.org/drawingml/2006/main" r="7407"/>
        <a:stretch xmlns:a="http://schemas.openxmlformats.org/drawingml/2006/main">
          <a:fillRect/>
        </a:stretch>
      </cdr:blipFill>
      <cdr:spPr>
        <a:xfrm xmlns:a="http://schemas.openxmlformats.org/drawingml/2006/main">
          <a:off x="5054671" y="2387561"/>
          <a:ext cx="594086" cy="4754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0.48747</cdr:x>
      <cdr:y>0.5238</cdr:y>
    </cdr:from>
    <cdr:to>
      <cdr:x>0.52471</cdr:x>
      <cdr:y>0.63523</cdr:y>
    </cdr:to>
    <cdr:pic>
      <cdr:nvPicPr>
        <cdr:cNvPr id="13" name="Picture 12" descr="C:\Users\Jonathan Pham\Desktop\Goat_silhouette_02.svg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3" cstate="print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  <a:extLst>
            <a:ext uri="{28A0092B-C50C-407E-A947-70E740481C1C}">
              <a14:useLocalDpi xmlns:a14="http://schemas.microsoft.com/office/drawing/2010/main" xmlns:r="http://schemas.openxmlformats.org/officeDocument/2006/relationships" xmlns:a="http://schemas.openxmlformats.org/drawingml/2006/main" xmlns:cdr="http://schemas.openxmlformats.org/drawingml/2006/chartDrawing" xmlns:c="http://schemas.openxmlformats.org/drawingml/2006/chart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4445041" y="2235180"/>
          <a:ext cx="339608" cy="475494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:a="http://schemas.openxmlformats.org/drawingml/2006/main" xmlns:cdr="http://schemas.openxmlformats.org/drawingml/2006/chartDrawing" xmlns:c="http://schemas.openxmlformats.org/drawingml/2006/chart" xmlns="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B985C-50B3-214F-B3E5-30DFBBABCB2A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182EC-CC51-254A-9FBD-B61C980FC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312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Shot #16, </a:t>
            </a:r>
            <a:r>
              <a:rPr lang="en-US" dirty="0" err="1" smtClean="0"/>
              <a:t>Seg</a:t>
            </a:r>
            <a:r>
              <a:rPr lang="en-US" dirty="0" smtClean="0"/>
              <a:t> #3, Time</a:t>
            </a:r>
            <a:r>
              <a:rPr lang="en-US" baseline="0" dirty="0" smtClean="0"/>
              <a:t> 05:28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82EC-CC51-254A-9FBD-B61C980FCC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706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Shot #16, </a:t>
            </a:r>
            <a:r>
              <a:rPr lang="en-US" dirty="0" err="1" smtClean="0"/>
              <a:t>Seg</a:t>
            </a:r>
            <a:r>
              <a:rPr lang="en-US" dirty="0" smtClean="0"/>
              <a:t> #3, Time</a:t>
            </a:r>
            <a:r>
              <a:rPr lang="en-US" baseline="0" dirty="0" smtClean="0"/>
              <a:t> 06:28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82EC-CC51-254A-9FBD-B61C980FCC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706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Shot #18, </a:t>
            </a:r>
            <a:r>
              <a:rPr lang="en-US" dirty="0" err="1" smtClean="0"/>
              <a:t>Seg</a:t>
            </a:r>
            <a:r>
              <a:rPr lang="en-US" dirty="0" smtClean="0"/>
              <a:t> #3, Time</a:t>
            </a:r>
            <a:r>
              <a:rPr lang="en-US" baseline="0" dirty="0" smtClean="0"/>
              <a:t> 07:03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82EC-CC51-254A-9FBD-B61C980FCC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706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Shot #24, </a:t>
            </a:r>
            <a:r>
              <a:rPr lang="en-US" dirty="0" err="1" smtClean="0"/>
              <a:t>Seg</a:t>
            </a:r>
            <a:r>
              <a:rPr lang="en-US" dirty="0" smtClean="0"/>
              <a:t> #4, Time</a:t>
            </a:r>
            <a:r>
              <a:rPr lang="en-US" baseline="0" dirty="0" smtClean="0"/>
              <a:t> 10:27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6903-5FB2-1140-92B2-90FD16D059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Shot #25, </a:t>
            </a:r>
            <a:r>
              <a:rPr lang="en-US" dirty="0" err="1" smtClean="0"/>
              <a:t>Seg</a:t>
            </a:r>
            <a:r>
              <a:rPr lang="en-US" dirty="0" smtClean="0"/>
              <a:t> #4, Time</a:t>
            </a:r>
            <a:r>
              <a:rPr lang="en-US" baseline="0" dirty="0" smtClean="0"/>
              <a:t> 10:10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82EC-CC51-254A-9FBD-B61C980FCC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706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936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77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062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37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455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018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500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261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174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052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526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3ED6-E652-444A-814A-4C961F817C17}" type="datetimeFigureOut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7516-B002-984F-9627-140123E24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98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8" Type="http://schemas.openxmlformats.org/officeDocument/2006/relationships/oleObject" Target="../embeddings/Microsoft_Equation5.bin"/><Relationship Id="rId9" Type="http://schemas.openxmlformats.org/officeDocument/2006/relationships/oleObject" Target="../embeddings/Microsoft_Equation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7.bin"/><Relationship Id="rId5" Type="http://schemas.openxmlformats.org/officeDocument/2006/relationships/oleObject" Target="../embeddings/Microsoft_Equation8.bin"/><Relationship Id="rId6" Type="http://schemas.openxmlformats.org/officeDocument/2006/relationships/oleObject" Target="../embeddings/Microsoft_Equation9.bin"/><Relationship Id="rId7" Type="http://schemas.openxmlformats.org/officeDocument/2006/relationships/oleObject" Target="../embeddings/Microsoft_Equation10.bin"/><Relationship Id="rId8" Type="http://schemas.openxmlformats.org/officeDocument/2006/relationships/oleObject" Target="../embeddings/Microsoft_Equation11.bin"/><Relationship Id="rId9" Type="http://schemas.openxmlformats.org/officeDocument/2006/relationships/oleObject" Target="../embeddings/Microsoft_Equation12.bin"/><Relationship Id="rId10" Type="http://schemas.openxmlformats.org/officeDocument/2006/relationships/oleObject" Target="../embeddings/Microsoft_Equation1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5.bin"/><Relationship Id="rId6" Type="http://schemas.openxmlformats.org/officeDocument/2006/relationships/oleObject" Target="../embeddings/Microsoft_Equation16.bin"/><Relationship Id="rId7" Type="http://schemas.openxmlformats.org/officeDocument/2006/relationships/oleObject" Target="../embeddings/Microsoft_Equation17.bin"/><Relationship Id="rId8" Type="http://schemas.openxmlformats.org/officeDocument/2006/relationships/oleObject" Target="../embeddings/Microsoft_Equation18.bin"/><Relationship Id="rId9" Type="http://schemas.openxmlformats.org/officeDocument/2006/relationships/oleObject" Target="../embeddings/Microsoft_Equation19.bin"/><Relationship Id="rId10" Type="http://schemas.openxmlformats.org/officeDocument/2006/relationships/oleObject" Target="../embeddings/Microsoft_Equation2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9214969"/>
              </p:ext>
            </p:extLst>
          </p:nvPr>
        </p:nvGraphicFramePr>
        <p:xfrm>
          <a:off x="3281159" y="1002601"/>
          <a:ext cx="1676400" cy="1574800"/>
        </p:xfrm>
        <a:graphic>
          <a:graphicData uri="http://schemas.openxmlformats.org/presentationml/2006/ole">
            <p:oleObj spid="_x0000_s1077" name="Equation" r:id="rId4" imgW="419100" imgH="3937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3976334"/>
              </p:ext>
            </p:extLst>
          </p:nvPr>
        </p:nvGraphicFramePr>
        <p:xfrm>
          <a:off x="2872059" y="3020772"/>
          <a:ext cx="609600" cy="762000"/>
        </p:xfrm>
        <a:graphic>
          <a:graphicData uri="http://schemas.openxmlformats.org/presentationml/2006/ole">
            <p:oleObj spid="_x0000_s1078" name="Equation" r:id="rId5" imgW="152400" imgH="1905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793126"/>
              </p:ext>
            </p:extLst>
          </p:nvPr>
        </p:nvGraphicFramePr>
        <p:xfrm>
          <a:off x="2872059" y="4088342"/>
          <a:ext cx="609600" cy="660400"/>
        </p:xfrm>
        <a:graphic>
          <a:graphicData uri="http://schemas.openxmlformats.org/presentationml/2006/ole">
            <p:oleObj spid="_x0000_s1079" name="Equation" r:id="rId6" imgW="152400" imgH="1651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5438317"/>
              </p:ext>
            </p:extLst>
          </p:nvPr>
        </p:nvGraphicFramePr>
        <p:xfrm>
          <a:off x="2872059" y="5054600"/>
          <a:ext cx="558800" cy="609600"/>
        </p:xfrm>
        <a:graphic>
          <a:graphicData uri="http://schemas.openxmlformats.org/presentationml/2006/ole">
            <p:oleObj spid="_x0000_s1080" name="Equation" r:id="rId7" imgW="139700" imgH="1524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30859" y="3109384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flow rate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30859" y="4126154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volume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30859" y="5067012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time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19430" y="1125486"/>
            <a:ext cx="162506" cy="26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35032" y="2826334"/>
            <a:ext cx="454667" cy="445606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1347732" y="1796587"/>
            <a:ext cx="431868" cy="1217820"/>
          </a:xfrm>
          <a:prstGeom prst="can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74928" y="984167"/>
            <a:ext cx="1207008" cy="978281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549400" y="3135072"/>
            <a:ext cx="12700" cy="459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8326537"/>
              </p:ext>
            </p:extLst>
          </p:nvPr>
        </p:nvGraphicFramePr>
        <p:xfrm>
          <a:off x="1751013" y="3287713"/>
          <a:ext cx="381000" cy="476250"/>
        </p:xfrm>
        <a:graphic>
          <a:graphicData uri="http://schemas.openxmlformats.org/presentationml/2006/ole">
            <p:oleObj spid="_x0000_s1081" name="Equation" r:id="rId8" imgW="152400" imgH="190500" progId="Equation.3">
              <p:embed/>
            </p:oleObj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0339430"/>
              </p:ext>
            </p:extLst>
          </p:nvPr>
        </p:nvGraphicFramePr>
        <p:xfrm>
          <a:off x="1408500" y="1338263"/>
          <a:ext cx="381000" cy="412750"/>
        </p:xfrm>
        <a:graphic>
          <a:graphicData uri="http://schemas.openxmlformats.org/presentationml/2006/ole">
            <p:oleObj spid="_x0000_s1082" name="Equation" r:id="rId9" imgW="152400" imgH="165100" progId="Equation.3">
              <p:embed/>
            </p:oleObj>
          </a:graphicData>
        </a:graphic>
      </p:graphicFrame>
      <p:sp>
        <p:nvSpPr>
          <p:cNvPr id="49" name="Rectangle 48"/>
          <p:cNvSpPr/>
          <p:nvPr/>
        </p:nvSpPr>
        <p:spPr>
          <a:xfrm>
            <a:off x="1361946" y="1704025"/>
            <a:ext cx="402336" cy="364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8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4873197"/>
              </p:ext>
            </p:extLst>
          </p:nvPr>
        </p:nvGraphicFramePr>
        <p:xfrm>
          <a:off x="3027363" y="952500"/>
          <a:ext cx="2184400" cy="1676400"/>
        </p:xfrm>
        <a:graphic>
          <a:graphicData uri="http://schemas.openxmlformats.org/presentationml/2006/ole">
            <p:oleObj spid="_x0000_s2113" name="Equation" r:id="rId4" imgW="533400" imgH="4191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4902427"/>
              </p:ext>
            </p:extLst>
          </p:nvPr>
        </p:nvGraphicFramePr>
        <p:xfrm>
          <a:off x="2846388" y="3730366"/>
          <a:ext cx="609600" cy="660400"/>
        </p:xfrm>
        <a:graphic>
          <a:graphicData uri="http://schemas.openxmlformats.org/presentationml/2006/ole">
            <p:oleObj spid="_x0000_s2114" name="Equation" r:id="rId5" imgW="152400" imgH="1651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2116470"/>
              </p:ext>
            </p:extLst>
          </p:nvPr>
        </p:nvGraphicFramePr>
        <p:xfrm>
          <a:off x="2846388" y="4416845"/>
          <a:ext cx="609600" cy="609600"/>
        </p:xfrm>
        <a:graphic>
          <a:graphicData uri="http://schemas.openxmlformats.org/presentationml/2006/ole">
            <p:oleObj spid="_x0000_s2115" name="Equation" r:id="rId6" imgW="152400" imgH="1524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4405011"/>
              </p:ext>
            </p:extLst>
          </p:nvPr>
        </p:nvGraphicFramePr>
        <p:xfrm>
          <a:off x="2846388" y="5243371"/>
          <a:ext cx="609600" cy="609600"/>
        </p:xfrm>
        <a:graphic>
          <a:graphicData uri="http://schemas.openxmlformats.org/presentationml/2006/ole">
            <p:oleObj spid="_x0000_s2116" name="Equation" r:id="rId7" imgW="152400" imgH="1524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30859" y="3756219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fluid speed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30859" y="4506001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cross sectional area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30859" y="5255783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radius of tube</a:t>
            </a:r>
            <a:endParaRPr lang="en-US" sz="3200" dirty="0">
              <a:latin typeface="Arial"/>
              <a:cs typeface="Arial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5241761"/>
              </p:ext>
            </p:extLst>
          </p:nvPr>
        </p:nvGraphicFramePr>
        <p:xfrm>
          <a:off x="2846388" y="2917825"/>
          <a:ext cx="609600" cy="762000"/>
        </p:xfrm>
        <a:graphic>
          <a:graphicData uri="http://schemas.openxmlformats.org/presentationml/2006/ole">
            <p:oleObj spid="_x0000_s2117" name="Equation" r:id="rId8" imgW="152400" imgH="1905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55988" y="3006437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flow rate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9430" y="1125486"/>
            <a:ext cx="162506" cy="26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335032" y="2826334"/>
            <a:ext cx="454667" cy="445606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1347732" y="1796587"/>
            <a:ext cx="431868" cy="1217820"/>
          </a:xfrm>
          <a:prstGeom prst="can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74928" y="984167"/>
            <a:ext cx="1207008" cy="978281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549400" y="3135072"/>
            <a:ext cx="12700" cy="459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8749546"/>
              </p:ext>
            </p:extLst>
          </p:nvPr>
        </p:nvGraphicFramePr>
        <p:xfrm>
          <a:off x="1751599" y="3319463"/>
          <a:ext cx="381000" cy="412750"/>
        </p:xfrm>
        <a:graphic>
          <a:graphicData uri="http://schemas.openxmlformats.org/presentationml/2006/ole">
            <p:oleObj spid="_x0000_s2118" name="Equation" r:id="rId9" imgW="152400" imgH="165100" progId="Equation.3">
              <p:embed/>
            </p:oleObj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1347733" y="3859874"/>
            <a:ext cx="212157" cy="4319"/>
          </a:xfrm>
          <a:prstGeom prst="line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486383" y="3869219"/>
            <a:ext cx="149226" cy="2211"/>
          </a:xfrm>
          <a:prstGeom prst="line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274225" y="3869219"/>
            <a:ext cx="149226" cy="2211"/>
          </a:xfrm>
          <a:prstGeom prst="line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8729722"/>
              </p:ext>
            </p:extLst>
          </p:nvPr>
        </p:nvGraphicFramePr>
        <p:xfrm>
          <a:off x="1243013" y="4043363"/>
          <a:ext cx="381000" cy="381000"/>
        </p:xfrm>
        <a:graphic>
          <a:graphicData uri="http://schemas.openxmlformats.org/presentationml/2006/ole">
            <p:oleObj spid="_x0000_s2119" name="Equation" r:id="rId10" imgW="152400" imgH="152400" progId="Equation.3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1361946" y="1704025"/>
            <a:ext cx="402336" cy="364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6747029"/>
              </p:ext>
            </p:extLst>
          </p:nvPr>
        </p:nvGraphicFramePr>
        <p:xfrm>
          <a:off x="2798763" y="1282700"/>
          <a:ext cx="2641600" cy="1016000"/>
        </p:xfrm>
        <a:graphic>
          <a:graphicData uri="http://schemas.openxmlformats.org/presentationml/2006/ole">
            <p:oleObj spid="_x0000_s4146" name="Equation" r:id="rId4" imgW="660400" imgH="2413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6508559"/>
              </p:ext>
            </p:extLst>
          </p:nvPr>
        </p:nvGraphicFramePr>
        <p:xfrm>
          <a:off x="2871788" y="3260584"/>
          <a:ext cx="609600" cy="660400"/>
        </p:xfrm>
        <a:graphic>
          <a:graphicData uri="http://schemas.openxmlformats.org/presentationml/2006/ole">
            <p:oleObj spid="_x0000_s4147" name="Equation" r:id="rId5" imgW="152400" imgH="1651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816997"/>
              </p:ext>
            </p:extLst>
          </p:nvPr>
        </p:nvGraphicFramePr>
        <p:xfrm>
          <a:off x="2922588" y="4276725"/>
          <a:ext cx="508000" cy="660400"/>
        </p:xfrm>
        <a:graphic>
          <a:graphicData uri="http://schemas.openxmlformats.org/presentationml/2006/ole">
            <p:oleObj spid="_x0000_s4148" name="Equation" r:id="rId6" imgW="127000" imgH="1651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8905829"/>
              </p:ext>
            </p:extLst>
          </p:nvPr>
        </p:nvGraphicFramePr>
        <p:xfrm>
          <a:off x="2871788" y="5243513"/>
          <a:ext cx="558800" cy="609600"/>
        </p:xfrm>
        <a:graphic>
          <a:graphicData uri="http://schemas.openxmlformats.org/presentationml/2006/ole">
            <p:oleObj spid="_x0000_s4149" name="Equation" r:id="rId7" imgW="139700" imgH="1524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30859" y="3298155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fluid speed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30859" y="4314925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gravity acceleration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30859" y="5255783"/>
            <a:ext cx="4445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:  height of fluid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9430" y="1125486"/>
            <a:ext cx="162506" cy="26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335032" y="2826334"/>
            <a:ext cx="454667" cy="445606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1347732" y="1796587"/>
            <a:ext cx="431868" cy="1217820"/>
          </a:xfrm>
          <a:prstGeom prst="can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74928" y="984167"/>
            <a:ext cx="1207008" cy="978281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61946" y="1704025"/>
            <a:ext cx="402336" cy="364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49400" y="3135072"/>
            <a:ext cx="12700" cy="459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9416455"/>
              </p:ext>
            </p:extLst>
          </p:nvPr>
        </p:nvGraphicFramePr>
        <p:xfrm>
          <a:off x="1751599" y="3319463"/>
          <a:ext cx="381000" cy="412750"/>
        </p:xfrm>
        <a:graphic>
          <a:graphicData uri="http://schemas.openxmlformats.org/presentationml/2006/ole">
            <p:oleObj spid="_x0000_s4150" name="Equation" r:id="rId8" imgW="152400" imgH="165100" progId="Equation.3">
              <p:embed/>
            </p:oleObj>
          </a:graphicData>
        </a:graphic>
      </p:graphicFrame>
      <p:cxnSp>
        <p:nvCxnSpPr>
          <p:cNvPr id="23" name="Straight Connector 22"/>
          <p:cNvCxnSpPr/>
          <p:nvPr/>
        </p:nvCxnSpPr>
        <p:spPr>
          <a:xfrm flipH="1">
            <a:off x="2099865" y="1931339"/>
            <a:ext cx="4318" cy="1044694"/>
          </a:xfrm>
          <a:prstGeom prst="line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019121" y="2970866"/>
            <a:ext cx="149226" cy="0"/>
          </a:xfrm>
          <a:prstGeom prst="line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025472" y="1931338"/>
            <a:ext cx="149226" cy="2"/>
          </a:xfrm>
          <a:prstGeom prst="line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8906152"/>
              </p:ext>
            </p:extLst>
          </p:nvPr>
        </p:nvGraphicFramePr>
        <p:xfrm>
          <a:off x="2249488" y="2239963"/>
          <a:ext cx="349250" cy="381000"/>
        </p:xfrm>
        <a:graphic>
          <a:graphicData uri="http://schemas.openxmlformats.org/presentationml/2006/ole">
            <p:oleObj spid="_x0000_s4151" name="Equation" r:id="rId9" imgW="139700" imgH="152400" progId="Equation.3">
              <p:embed/>
            </p:oleObj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1058334" y="2161935"/>
            <a:ext cx="12700" cy="459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0291599"/>
              </p:ext>
            </p:extLst>
          </p:nvPr>
        </p:nvGraphicFramePr>
        <p:xfrm>
          <a:off x="657428" y="2239963"/>
          <a:ext cx="317500" cy="412750"/>
        </p:xfrm>
        <a:graphic>
          <a:graphicData uri="http://schemas.openxmlformats.org/presentationml/2006/ole">
            <p:oleObj spid="_x0000_s4152" name="Equation" r:id="rId10" imgW="127000" imgH="165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66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2986009"/>
              </p:ext>
            </p:extLst>
          </p:nvPr>
        </p:nvGraphicFramePr>
        <p:xfrm>
          <a:off x="0" y="1144996"/>
          <a:ext cx="9144000" cy="4398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" name="Rectangle 70"/>
          <p:cNvSpPr/>
          <p:nvPr/>
        </p:nvSpPr>
        <p:spPr>
          <a:xfrm>
            <a:off x="1654052" y="1877867"/>
            <a:ext cx="36258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Experiment: </a:t>
            </a:r>
            <a:r>
              <a:rPr lang="en-US" sz="2000" i="1" dirty="0" smtClean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lang="en-US" sz="2000" i="1" dirty="0" smtClean="0">
                <a:solidFill>
                  <a:srgbClr val="0000FF"/>
                </a:solidFill>
                <a:latin typeface="Arial"/>
                <a:cs typeface="Arial"/>
              </a:rPr>
              <a:t> k M </a:t>
            </a:r>
            <a:r>
              <a:rPr lang="en-US" sz="2000" baseline="30000" dirty="0" smtClean="0">
                <a:solidFill>
                  <a:srgbClr val="0000FF"/>
                </a:solidFill>
                <a:latin typeface="Arial"/>
                <a:cs typeface="Arial"/>
              </a:rPr>
              <a:t>0.13</a:t>
            </a:r>
            <a:endParaRPr lang="en-US" sz="20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40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0556779"/>
              </p:ext>
            </p:extLst>
          </p:nvPr>
        </p:nvGraphicFramePr>
        <p:xfrm>
          <a:off x="698500" y="1397000"/>
          <a:ext cx="8051801" cy="227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478"/>
                <a:gridCol w="1889478"/>
                <a:gridCol w="1889478"/>
                <a:gridCol w="2383367"/>
              </a:tblGrid>
              <a:tr h="56832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Animal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Radius (mm)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Length (mm)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Bladder volume (mL)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Dog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220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280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Cow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550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2,300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Elephant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7.4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1,300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18,000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72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141</Words>
  <Application>Microsoft Macintosh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Hu</dc:creator>
  <cp:lastModifiedBy>Janice Hall</cp:lastModifiedBy>
  <cp:revision>14</cp:revision>
  <dcterms:created xsi:type="dcterms:W3CDTF">2015-09-28T14:54:46Z</dcterms:created>
  <dcterms:modified xsi:type="dcterms:W3CDTF">2015-09-28T15:03:39Z</dcterms:modified>
</cp:coreProperties>
</file>